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8" r:id="rId1"/>
  </p:sldMasterIdLst>
  <p:notesMasterIdLst>
    <p:notesMasterId r:id="rId46"/>
  </p:notesMasterIdLst>
  <p:sldIdLst>
    <p:sldId id="256" r:id="rId2"/>
    <p:sldId id="295" r:id="rId3"/>
    <p:sldId id="298" r:id="rId4"/>
    <p:sldId id="317" r:id="rId5"/>
    <p:sldId id="309" r:id="rId6"/>
    <p:sldId id="310" r:id="rId7"/>
    <p:sldId id="300" r:id="rId8"/>
    <p:sldId id="320" r:id="rId9"/>
    <p:sldId id="306" r:id="rId10"/>
    <p:sldId id="257" r:id="rId11"/>
    <p:sldId id="264" r:id="rId12"/>
    <p:sldId id="311" r:id="rId13"/>
    <p:sldId id="312" r:id="rId14"/>
    <p:sldId id="330" r:id="rId15"/>
    <p:sldId id="263" r:id="rId16"/>
    <p:sldId id="313" r:id="rId17"/>
    <p:sldId id="314" r:id="rId18"/>
    <p:sldId id="315" r:id="rId19"/>
    <p:sldId id="262" r:id="rId20"/>
    <p:sldId id="266" r:id="rId21"/>
    <p:sldId id="258" r:id="rId22"/>
    <p:sldId id="274" r:id="rId23"/>
    <p:sldId id="279" r:id="rId24"/>
    <p:sldId id="280" r:id="rId25"/>
    <p:sldId id="281" r:id="rId26"/>
    <p:sldId id="282" r:id="rId27"/>
    <p:sldId id="285" r:id="rId28"/>
    <p:sldId id="286" r:id="rId29"/>
    <p:sldId id="299" r:id="rId30"/>
    <p:sldId id="290" r:id="rId31"/>
    <p:sldId id="307" r:id="rId32"/>
    <p:sldId id="329" r:id="rId33"/>
    <p:sldId id="318" r:id="rId34"/>
    <p:sldId id="316" r:id="rId35"/>
    <p:sldId id="308" r:id="rId36"/>
    <p:sldId id="328" r:id="rId37"/>
    <p:sldId id="323" r:id="rId38"/>
    <p:sldId id="327" r:id="rId39"/>
    <p:sldId id="319" r:id="rId40"/>
    <p:sldId id="321" r:id="rId41"/>
    <p:sldId id="324" r:id="rId42"/>
    <p:sldId id="326" r:id="rId43"/>
    <p:sldId id="322" r:id="rId44"/>
    <p:sldId id="297" r:id="rId45"/>
  </p:sldIdLst>
  <p:sldSz cx="9144000" cy="6858000" type="screen4x3"/>
  <p:notesSz cx="6797675" cy="99266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FFFF99"/>
    <a:srgbClr val="FFCCCC"/>
    <a:srgbClr val="99FF66"/>
    <a:srgbClr val="CCFF33"/>
    <a:srgbClr val="CCFF99"/>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091" autoAdjust="0"/>
    <p:restoredTop sz="87922" autoAdjust="0"/>
  </p:normalViewPr>
  <p:slideViewPr>
    <p:cSldViewPr>
      <p:cViewPr>
        <p:scale>
          <a:sx n="50" d="100"/>
          <a:sy n="50" d="100"/>
        </p:scale>
        <p:origin x="-128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3224ED-EC6D-4A9E-9A4E-1F51E3541402}"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zh-TW" altLang="en-US"/>
        </a:p>
      </dgm:t>
    </dgm:pt>
    <dgm:pt modelId="{771D8176-5E1A-4CAE-A800-7854BCD5A7B2}">
      <dgm:prSet phldrT="[Text]" custT="1">
        <dgm:style>
          <a:lnRef idx="3">
            <a:schemeClr val="lt1"/>
          </a:lnRef>
          <a:fillRef idx="1">
            <a:schemeClr val="accent2"/>
          </a:fillRef>
          <a:effectRef idx="1">
            <a:schemeClr val="accent2"/>
          </a:effectRef>
          <a:fontRef idx="minor">
            <a:schemeClr val="lt1"/>
          </a:fontRef>
        </dgm:style>
      </dgm:prSet>
      <dgm:spPr/>
      <dgm:t>
        <a:bodyPr/>
        <a:lstStyle/>
        <a:p>
          <a:r>
            <a:rPr lang="en-US" altLang="zh-TW" sz="1800" b="1" dirty="0" smtClean="0"/>
            <a:t>1. Investigation</a:t>
          </a:r>
          <a:endParaRPr lang="zh-TW" altLang="en-US" sz="1800" b="1" dirty="0"/>
        </a:p>
      </dgm:t>
    </dgm:pt>
    <dgm:pt modelId="{A6EB622D-F328-4441-A741-B62241A5CACF}" type="parTrans" cxnId="{8C8876A4-F7B9-4DBA-A334-8D24E5B2342F}">
      <dgm:prSet/>
      <dgm:spPr/>
      <dgm:t>
        <a:bodyPr/>
        <a:lstStyle/>
        <a:p>
          <a:endParaRPr lang="zh-TW" altLang="en-US"/>
        </a:p>
      </dgm:t>
    </dgm:pt>
    <dgm:pt modelId="{B39E9C38-ED84-49B7-946B-6C73C2B1517A}" type="sibTrans" cxnId="{8C8876A4-F7B9-4DBA-A334-8D24E5B2342F}">
      <dgm:prSet/>
      <dgm:spPr/>
      <dgm:t>
        <a:bodyPr/>
        <a:lstStyle/>
        <a:p>
          <a:endParaRPr lang="zh-TW" altLang="en-US"/>
        </a:p>
      </dgm:t>
    </dgm:pt>
    <dgm:pt modelId="{8B06D9A3-CE3C-4344-8D93-A211BAE359BD}">
      <dgm:prSet phldrT="[Text]" custT="1">
        <dgm:style>
          <a:lnRef idx="3">
            <a:schemeClr val="lt1"/>
          </a:lnRef>
          <a:fillRef idx="1">
            <a:schemeClr val="accent2"/>
          </a:fillRef>
          <a:effectRef idx="1">
            <a:schemeClr val="accent2"/>
          </a:effectRef>
          <a:fontRef idx="minor">
            <a:schemeClr val="lt1"/>
          </a:fontRef>
        </dgm:style>
      </dgm:prSet>
      <dgm:spPr/>
      <dgm:t>
        <a:bodyPr/>
        <a:lstStyle/>
        <a:p>
          <a:r>
            <a:rPr lang="en-US" altLang="zh-TW" sz="1800" b="1" dirty="0" smtClean="0"/>
            <a:t>2. Preparation</a:t>
          </a:r>
          <a:endParaRPr lang="zh-TW" altLang="en-US" sz="1800" b="1" dirty="0"/>
        </a:p>
      </dgm:t>
    </dgm:pt>
    <dgm:pt modelId="{22144C40-503F-4ED8-8833-7777F6175E82}" type="parTrans" cxnId="{A34CD9A3-5F9F-4595-A0B5-7DCB60DD920B}">
      <dgm:prSet/>
      <dgm:spPr/>
      <dgm:t>
        <a:bodyPr/>
        <a:lstStyle/>
        <a:p>
          <a:endParaRPr lang="zh-TW" altLang="en-US"/>
        </a:p>
      </dgm:t>
    </dgm:pt>
    <dgm:pt modelId="{7E73E2F3-97A6-4019-B6DD-0564C692846A}" type="sibTrans" cxnId="{A34CD9A3-5F9F-4595-A0B5-7DCB60DD920B}">
      <dgm:prSet/>
      <dgm:spPr/>
      <dgm:t>
        <a:bodyPr/>
        <a:lstStyle/>
        <a:p>
          <a:endParaRPr lang="zh-TW" altLang="en-US"/>
        </a:p>
      </dgm:t>
    </dgm:pt>
    <dgm:pt modelId="{BF5B6449-E5BC-41C5-B711-5517F81A07E4}">
      <dgm:prSet phldrT="[Text]" custT="1">
        <dgm:style>
          <a:lnRef idx="3">
            <a:schemeClr val="lt1"/>
          </a:lnRef>
          <a:fillRef idx="1">
            <a:schemeClr val="accent2"/>
          </a:fillRef>
          <a:effectRef idx="1">
            <a:schemeClr val="accent2"/>
          </a:effectRef>
          <a:fontRef idx="minor">
            <a:schemeClr val="lt1"/>
          </a:fontRef>
        </dgm:style>
      </dgm:prSet>
      <dgm:spPr/>
      <dgm:t>
        <a:bodyPr/>
        <a:lstStyle/>
        <a:p>
          <a:r>
            <a:rPr lang="en-US" altLang="zh-TW" sz="1800" b="1" dirty="0" smtClean="0"/>
            <a:t>3. Action</a:t>
          </a:r>
          <a:endParaRPr lang="zh-TW" altLang="en-US" sz="1800" b="1" dirty="0"/>
        </a:p>
      </dgm:t>
    </dgm:pt>
    <dgm:pt modelId="{3DD3750F-E19E-4545-B29F-52058DDF8AD8}" type="parTrans" cxnId="{6FB6DC12-40B5-474D-8861-DBB5E3335161}">
      <dgm:prSet/>
      <dgm:spPr/>
      <dgm:t>
        <a:bodyPr/>
        <a:lstStyle/>
        <a:p>
          <a:endParaRPr lang="zh-TW" altLang="en-US"/>
        </a:p>
      </dgm:t>
    </dgm:pt>
    <dgm:pt modelId="{D5C918A9-01BE-4594-9604-31A3F089CEE4}" type="sibTrans" cxnId="{6FB6DC12-40B5-474D-8861-DBB5E3335161}">
      <dgm:prSet/>
      <dgm:spPr/>
      <dgm:t>
        <a:bodyPr/>
        <a:lstStyle/>
        <a:p>
          <a:endParaRPr lang="zh-TW" altLang="en-US"/>
        </a:p>
      </dgm:t>
    </dgm:pt>
    <dgm:pt modelId="{1A1F1B73-1411-4921-83E7-3DD2FFA0BFD7}" type="pres">
      <dgm:prSet presAssocID="{3B3224ED-EC6D-4A9E-9A4E-1F51E3541402}" presName="cycle" presStyleCnt="0">
        <dgm:presLayoutVars>
          <dgm:dir/>
          <dgm:resizeHandles val="exact"/>
        </dgm:presLayoutVars>
      </dgm:prSet>
      <dgm:spPr/>
      <dgm:t>
        <a:bodyPr/>
        <a:lstStyle/>
        <a:p>
          <a:endParaRPr lang="zh-TW" altLang="en-US"/>
        </a:p>
      </dgm:t>
    </dgm:pt>
    <dgm:pt modelId="{606C1F71-A13F-4BB4-9E9E-E821290061E2}" type="pres">
      <dgm:prSet presAssocID="{771D8176-5E1A-4CAE-A800-7854BCD5A7B2}" presName="node" presStyleLbl="node1" presStyleIdx="0" presStyleCnt="3" custScaleX="150095" custScaleY="53662" custRadScaleRad="103416" custRadScaleInc="1285">
        <dgm:presLayoutVars>
          <dgm:bulletEnabled val="1"/>
        </dgm:presLayoutVars>
      </dgm:prSet>
      <dgm:spPr>
        <a:prstGeom prst="ellipse">
          <a:avLst/>
        </a:prstGeom>
      </dgm:spPr>
      <dgm:t>
        <a:bodyPr/>
        <a:lstStyle/>
        <a:p>
          <a:endParaRPr lang="zh-TW" altLang="en-US"/>
        </a:p>
      </dgm:t>
    </dgm:pt>
    <dgm:pt modelId="{7B136B5E-928E-48E5-8244-30C8FD673365}" type="pres">
      <dgm:prSet presAssocID="{B39E9C38-ED84-49B7-946B-6C73C2B1517A}" presName="sibTrans" presStyleLbl="sibTrans2D1" presStyleIdx="0" presStyleCnt="3" custScaleX="100627" custScaleY="114344" custLinFactNeighborX="30138"/>
      <dgm:spPr/>
      <dgm:t>
        <a:bodyPr/>
        <a:lstStyle/>
        <a:p>
          <a:endParaRPr lang="zh-TW" altLang="en-US"/>
        </a:p>
      </dgm:t>
    </dgm:pt>
    <dgm:pt modelId="{1C1A73C4-C315-4243-8732-11B66DBF10A0}" type="pres">
      <dgm:prSet presAssocID="{B39E9C38-ED84-49B7-946B-6C73C2B1517A}" presName="connectorText" presStyleLbl="sibTrans2D1" presStyleIdx="0" presStyleCnt="3"/>
      <dgm:spPr/>
      <dgm:t>
        <a:bodyPr/>
        <a:lstStyle/>
        <a:p>
          <a:endParaRPr lang="zh-TW" altLang="en-US"/>
        </a:p>
      </dgm:t>
    </dgm:pt>
    <dgm:pt modelId="{697A54A4-CA0F-4C66-8F00-D7D5BA1AF586}" type="pres">
      <dgm:prSet presAssocID="{8B06D9A3-CE3C-4344-8D93-A211BAE359BD}" presName="node" presStyleLbl="node1" presStyleIdx="1" presStyleCnt="3" custScaleX="115773" custScaleY="53662" custRadScaleRad="147676" custRadScaleInc="-19348">
        <dgm:presLayoutVars>
          <dgm:bulletEnabled val="1"/>
        </dgm:presLayoutVars>
      </dgm:prSet>
      <dgm:spPr>
        <a:prstGeom prst="ellipse">
          <a:avLst/>
        </a:prstGeom>
      </dgm:spPr>
      <dgm:t>
        <a:bodyPr/>
        <a:lstStyle/>
        <a:p>
          <a:endParaRPr lang="zh-TW" altLang="en-US"/>
        </a:p>
      </dgm:t>
    </dgm:pt>
    <dgm:pt modelId="{97D08C04-7524-4447-A1E5-7F7FF4D63460}" type="pres">
      <dgm:prSet presAssocID="{7E73E2F3-97A6-4019-B6DD-0564C692846A}" presName="sibTrans" presStyleLbl="sibTrans2D1" presStyleIdx="1" presStyleCnt="3" custScaleX="122378" custScaleY="114344" custLinFactNeighborX="-10117"/>
      <dgm:spPr/>
      <dgm:t>
        <a:bodyPr/>
        <a:lstStyle/>
        <a:p>
          <a:endParaRPr lang="zh-TW" altLang="en-US"/>
        </a:p>
      </dgm:t>
    </dgm:pt>
    <dgm:pt modelId="{8BB140F8-753F-47DE-97C2-C820CBC7B876}" type="pres">
      <dgm:prSet presAssocID="{7E73E2F3-97A6-4019-B6DD-0564C692846A}" presName="connectorText" presStyleLbl="sibTrans2D1" presStyleIdx="1" presStyleCnt="3"/>
      <dgm:spPr/>
      <dgm:t>
        <a:bodyPr/>
        <a:lstStyle/>
        <a:p>
          <a:endParaRPr lang="zh-TW" altLang="en-US"/>
        </a:p>
      </dgm:t>
    </dgm:pt>
    <dgm:pt modelId="{2AF0C22E-C294-4AE2-A92A-A27AD8EB9033}" type="pres">
      <dgm:prSet presAssocID="{BF5B6449-E5BC-41C5-B711-5517F81A07E4}" presName="node" presStyleLbl="node1" presStyleIdx="2" presStyleCnt="3" custScaleX="115773" custScaleY="53662" custRadScaleRad="128823" custRadScaleInc="14659">
        <dgm:presLayoutVars>
          <dgm:bulletEnabled val="1"/>
        </dgm:presLayoutVars>
      </dgm:prSet>
      <dgm:spPr>
        <a:prstGeom prst="ellipse">
          <a:avLst/>
        </a:prstGeom>
      </dgm:spPr>
      <dgm:t>
        <a:bodyPr/>
        <a:lstStyle/>
        <a:p>
          <a:endParaRPr lang="zh-TW" altLang="en-US"/>
        </a:p>
      </dgm:t>
    </dgm:pt>
    <dgm:pt modelId="{B62750FE-9323-4EF1-B85E-223A10DDF475}" type="pres">
      <dgm:prSet presAssocID="{D5C918A9-01BE-4594-9604-31A3F089CEE4}" presName="sibTrans" presStyleLbl="sibTrans2D1" presStyleIdx="2" presStyleCnt="3" custScaleX="111305" custScaleY="114344" custLinFactNeighborX="-31488" custLinFactNeighborY="-8699"/>
      <dgm:spPr/>
      <dgm:t>
        <a:bodyPr/>
        <a:lstStyle/>
        <a:p>
          <a:endParaRPr lang="zh-TW" altLang="en-US"/>
        </a:p>
      </dgm:t>
    </dgm:pt>
    <dgm:pt modelId="{7CD297C5-0DEF-4AC4-A2BB-888DAC6E4829}" type="pres">
      <dgm:prSet presAssocID="{D5C918A9-01BE-4594-9604-31A3F089CEE4}" presName="connectorText" presStyleLbl="sibTrans2D1" presStyleIdx="2" presStyleCnt="3"/>
      <dgm:spPr/>
      <dgm:t>
        <a:bodyPr/>
        <a:lstStyle/>
        <a:p>
          <a:endParaRPr lang="zh-TW" altLang="en-US"/>
        </a:p>
      </dgm:t>
    </dgm:pt>
  </dgm:ptLst>
  <dgm:cxnLst>
    <dgm:cxn modelId="{652D7B39-7D24-4FD4-A25E-38BF8303D385}" type="presOf" srcId="{BF5B6449-E5BC-41C5-B711-5517F81A07E4}" destId="{2AF0C22E-C294-4AE2-A92A-A27AD8EB9033}" srcOrd="0" destOrd="0" presId="urn:microsoft.com/office/officeart/2005/8/layout/cycle2"/>
    <dgm:cxn modelId="{23A50008-D856-4FCD-9E87-638E2EDD5976}" type="presOf" srcId="{D5C918A9-01BE-4594-9604-31A3F089CEE4}" destId="{7CD297C5-0DEF-4AC4-A2BB-888DAC6E4829}" srcOrd="1" destOrd="0" presId="urn:microsoft.com/office/officeart/2005/8/layout/cycle2"/>
    <dgm:cxn modelId="{7E38B851-1E5E-494D-A6D8-53453140FDA2}" type="presOf" srcId="{7E73E2F3-97A6-4019-B6DD-0564C692846A}" destId="{8BB140F8-753F-47DE-97C2-C820CBC7B876}" srcOrd="1" destOrd="0" presId="urn:microsoft.com/office/officeart/2005/8/layout/cycle2"/>
    <dgm:cxn modelId="{58487103-C21E-446A-AFD7-333171F0984F}" type="presOf" srcId="{8B06D9A3-CE3C-4344-8D93-A211BAE359BD}" destId="{697A54A4-CA0F-4C66-8F00-D7D5BA1AF586}" srcOrd="0" destOrd="0" presId="urn:microsoft.com/office/officeart/2005/8/layout/cycle2"/>
    <dgm:cxn modelId="{672189F4-1922-4B00-851C-39B53A914BB0}" type="presOf" srcId="{B39E9C38-ED84-49B7-946B-6C73C2B1517A}" destId="{7B136B5E-928E-48E5-8244-30C8FD673365}" srcOrd="0" destOrd="0" presId="urn:microsoft.com/office/officeart/2005/8/layout/cycle2"/>
    <dgm:cxn modelId="{F5488412-03EF-47DA-9047-CD7D5FD702F1}" type="presOf" srcId="{B39E9C38-ED84-49B7-946B-6C73C2B1517A}" destId="{1C1A73C4-C315-4243-8732-11B66DBF10A0}" srcOrd="1" destOrd="0" presId="urn:microsoft.com/office/officeart/2005/8/layout/cycle2"/>
    <dgm:cxn modelId="{A34CD9A3-5F9F-4595-A0B5-7DCB60DD920B}" srcId="{3B3224ED-EC6D-4A9E-9A4E-1F51E3541402}" destId="{8B06D9A3-CE3C-4344-8D93-A211BAE359BD}" srcOrd="1" destOrd="0" parTransId="{22144C40-503F-4ED8-8833-7777F6175E82}" sibTransId="{7E73E2F3-97A6-4019-B6DD-0564C692846A}"/>
    <dgm:cxn modelId="{8786234A-E1C1-4CC5-81DF-F8470FFA37A1}" type="presOf" srcId="{771D8176-5E1A-4CAE-A800-7854BCD5A7B2}" destId="{606C1F71-A13F-4BB4-9E9E-E821290061E2}" srcOrd="0" destOrd="0" presId="urn:microsoft.com/office/officeart/2005/8/layout/cycle2"/>
    <dgm:cxn modelId="{6FB6DC12-40B5-474D-8861-DBB5E3335161}" srcId="{3B3224ED-EC6D-4A9E-9A4E-1F51E3541402}" destId="{BF5B6449-E5BC-41C5-B711-5517F81A07E4}" srcOrd="2" destOrd="0" parTransId="{3DD3750F-E19E-4545-B29F-52058DDF8AD8}" sibTransId="{D5C918A9-01BE-4594-9604-31A3F089CEE4}"/>
    <dgm:cxn modelId="{BEEA60D2-07EE-4D1C-9B48-E014FD602AAD}" type="presOf" srcId="{3B3224ED-EC6D-4A9E-9A4E-1F51E3541402}" destId="{1A1F1B73-1411-4921-83E7-3DD2FFA0BFD7}" srcOrd="0" destOrd="0" presId="urn:microsoft.com/office/officeart/2005/8/layout/cycle2"/>
    <dgm:cxn modelId="{975B9FA6-68DD-4D31-99C2-90EB0E128C5B}" type="presOf" srcId="{D5C918A9-01BE-4594-9604-31A3F089CEE4}" destId="{B62750FE-9323-4EF1-B85E-223A10DDF475}" srcOrd="0" destOrd="0" presId="urn:microsoft.com/office/officeart/2005/8/layout/cycle2"/>
    <dgm:cxn modelId="{C6793C8C-A6B3-4EED-8A32-515D36171069}" type="presOf" srcId="{7E73E2F3-97A6-4019-B6DD-0564C692846A}" destId="{97D08C04-7524-4447-A1E5-7F7FF4D63460}" srcOrd="0" destOrd="0" presId="urn:microsoft.com/office/officeart/2005/8/layout/cycle2"/>
    <dgm:cxn modelId="{8C8876A4-F7B9-4DBA-A334-8D24E5B2342F}" srcId="{3B3224ED-EC6D-4A9E-9A4E-1F51E3541402}" destId="{771D8176-5E1A-4CAE-A800-7854BCD5A7B2}" srcOrd="0" destOrd="0" parTransId="{A6EB622D-F328-4441-A741-B62241A5CACF}" sibTransId="{B39E9C38-ED84-49B7-946B-6C73C2B1517A}"/>
    <dgm:cxn modelId="{77F99CAA-8CAB-48F3-9C7E-CA2B152EBDBA}" type="presParOf" srcId="{1A1F1B73-1411-4921-83E7-3DD2FFA0BFD7}" destId="{606C1F71-A13F-4BB4-9E9E-E821290061E2}" srcOrd="0" destOrd="0" presId="urn:microsoft.com/office/officeart/2005/8/layout/cycle2"/>
    <dgm:cxn modelId="{0AEAC9CA-1191-45D1-8552-7CEA45533DDE}" type="presParOf" srcId="{1A1F1B73-1411-4921-83E7-3DD2FFA0BFD7}" destId="{7B136B5E-928E-48E5-8244-30C8FD673365}" srcOrd="1" destOrd="0" presId="urn:microsoft.com/office/officeart/2005/8/layout/cycle2"/>
    <dgm:cxn modelId="{BEF867CB-9D32-45D2-A436-3F8139C84BD6}" type="presParOf" srcId="{7B136B5E-928E-48E5-8244-30C8FD673365}" destId="{1C1A73C4-C315-4243-8732-11B66DBF10A0}" srcOrd="0" destOrd="0" presId="urn:microsoft.com/office/officeart/2005/8/layout/cycle2"/>
    <dgm:cxn modelId="{DAB41DB4-EC32-4C56-95CE-4C87299CE207}" type="presParOf" srcId="{1A1F1B73-1411-4921-83E7-3DD2FFA0BFD7}" destId="{697A54A4-CA0F-4C66-8F00-D7D5BA1AF586}" srcOrd="2" destOrd="0" presId="urn:microsoft.com/office/officeart/2005/8/layout/cycle2"/>
    <dgm:cxn modelId="{80EA69FA-582A-41D8-865C-E98843670663}" type="presParOf" srcId="{1A1F1B73-1411-4921-83E7-3DD2FFA0BFD7}" destId="{97D08C04-7524-4447-A1E5-7F7FF4D63460}" srcOrd="3" destOrd="0" presId="urn:microsoft.com/office/officeart/2005/8/layout/cycle2"/>
    <dgm:cxn modelId="{B46E6098-6F01-4A4A-9949-602E75ED92EF}" type="presParOf" srcId="{97D08C04-7524-4447-A1E5-7F7FF4D63460}" destId="{8BB140F8-753F-47DE-97C2-C820CBC7B876}" srcOrd="0" destOrd="0" presId="urn:microsoft.com/office/officeart/2005/8/layout/cycle2"/>
    <dgm:cxn modelId="{BC90C140-5C18-46EC-87D2-EAF53FAA697B}" type="presParOf" srcId="{1A1F1B73-1411-4921-83E7-3DD2FFA0BFD7}" destId="{2AF0C22E-C294-4AE2-A92A-A27AD8EB9033}" srcOrd="4" destOrd="0" presId="urn:microsoft.com/office/officeart/2005/8/layout/cycle2"/>
    <dgm:cxn modelId="{CF164018-BB54-4B7D-844B-550F4A80CDD4}" type="presParOf" srcId="{1A1F1B73-1411-4921-83E7-3DD2FFA0BFD7}" destId="{B62750FE-9323-4EF1-B85E-223A10DDF475}" srcOrd="5" destOrd="0" presId="urn:microsoft.com/office/officeart/2005/8/layout/cycle2"/>
    <dgm:cxn modelId="{462291EC-627B-4E65-A16C-090EEA681F3E}" type="presParOf" srcId="{B62750FE-9323-4EF1-B85E-223A10DDF475}" destId="{7CD297C5-0DEF-4AC4-A2BB-888DAC6E4829}"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B485EBB-F5A3-416E-A46E-7EDD78CA204A}" type="doc">
      <dgm:prSet loTypeId="urn:microsoft.com/office/officeart/2005/8/layout/hProcess9" loCatId="process" qsTypeId="urn:microsoft.com/office/officeart/2005/8/quickstyle/simple1" qsCatId="simple" csTypeId="urn:microsoft.com/office/officeart/2005/8/colors/accent1_2" csCatId="accent1" phldr="1"/>
      <dgm:spPr/>
    </dgm:pt>
    <dgm:pt modelId="{6DA9D4E1-0801-48CD-9636-1081DE830DF5}">
      <dgm:prSet phldrT="[Text]"/>
      <dgm:spPr/>
      <dgm:t>
        <a:bodyPr/>
        <a:lstStyle/>
        <a:p>
          <a:r>
            <a:rPr lang="en-US" altLang="zh-HK" dirty="0" smtClean="0"/>
            <a:t>A state of doubt, hesitation, confusion, </a:t>
          </a:r>
          <a:r>
            <a:rPr lang="en-US" altLang="zh-HK" dirty="0" err="1" smtClean="0"/>
            <a:t>etc</a:t>
          </a:r>
          <a:r>
            <a:rPr lang="en-US" altLang="zh-HK" dirty="0" smtClean="0"/>
            <a:t> in which thinking begins</a:t>
          </a:r>
          <a:endParaRPr lang="zh-HK" altLang="en-US" dirty="0"/>
        </a:p>
      </dgm:t>
    </dgm:pt>
    <dgm:pt modelId="{6AD4C16A-1DB8-47E3-93E1-BE3EC06D9A36}" type="parTrans" cxnId="{964B2207-E647-4184-8C0F-A57FB0E932E5}">
      <dgm:prSet/>
      <dgm:spPr/>
      <dgm:t>
        <a:bodyPr/>
        <a:lstStyle/>
        <a:p>
          <a:endParaRPr lang="zh-HK" altLang="en-US"/>
        </a:p>
      </dgm:t>
    </dgm:pt>
    <dgm:pt modelId="{3C47996D-B66C-4A75-A967-BFD29CA3DC2E}" type="sibTrans" cxnId="{964B2207-E647-4184-8C0F-A57FB0E932E5}">
      <dgm:prSet/>
      <dgm:spPr/>
      <dgm:t>
        <a:bodyPr/>
        <a:lstStyle/>
        <a:p>
          <a:endParaRPr lang="zh-HK" altLang="en-US"/>
        </a:p>
      </dgm:t>
    </dgm:pt>
    <dgm:pt modelId="{59BF0966-9F20-427E-AD25-48C1203B4772}">
      <dgm:prSet phldrT="[Text]"/>
      <dgm:spPr/>
      <dgm:t>
        <a:bodyPr/>
        <a:lstStyle/>
        <a:p>
          <a:r>
            <a:rPr lang="en-US" altLang="zh-HK" dirty="0" smtClean="0"/>
            <a:t>An act of searching, hunting, inquiring, to find material that will resolve the doubt, settle and dispose of the confusion</a:t>
          </a:r>
          <a:endParaRPr lang="zh-HK" altLang="en-US" dirty="0"/>
        </a:p>
      </dgm:t>
    </dgm:pt>
    <dgm:pt modelId="{69D19CD9-BADC-4D1D-9187-510CF28E4F36}" type="parTrans" cxnId="{EB20D5A3-1AE3-4F7B-808E-F72EDA5D6FC9}">
      <dgm:prSet/>
      <dgm:spPr/>
      <dgm:t>
        <a:bodyPr/>
        <a:lstStyle/>
        <a:p>
          <a:endParaRPr lang="zh-HK" altLang="en-US"/>
        </a:p>
      </dgm:t>
    </dgm:pt>
    <dgm:pt modelId="{39984B36-22AE-4624-9F0B-8B0ABEBA35EE}" type="sibTrans" cxnId="{EB20D5A3-1AE3-4F7B-808E-F72EDA5D6FC9}">
      <dgm:prSet/>
      <dgm:spPr/>
      <dgm:t>
        <a:bodyPr/>
        <a:lstStyle/>
        <a:p>
          <a:endParaRPr lang="zh-HK" altLang="en-US"/>
        </a:p>
      </dgm:t>
    </dgm:pt>
    <dgm:pt modelId="{7B7A50CE-0C09-4009-8F1F-90A3F21C6911}" type="pres">
      <dgm:prSet presAssocID="{EB485EBB-F5A3-416E-A46E-7EDD78CA204A}" presName="CompostProcess" presStyleCnt="0">
        <dgm:presLayoutVars>
          <dgm:dir/>
          <dgm:resizeHandles val="exact"/>
        </dgm:presLayoutVars>
      </dgm:prSet>
      <dgm:spPr/>
    </dgm:pt>
    <dgm:pt modelId="{2F5E428B-BCB7-4D0F-AE5A-C2CED6EB3829}" type="pres">
      <dgm:prSet presAssocID="{EB485EBB-F5A3-416E-A46E-7EDD78CA204A}" presName="arrow" presStyleLbl="bgShp" presStyleIdx="0" presStyleCnt="1"/>
      <dgm:spPr/>
    </dgm:pt>
    <dgm:pt modelId="{14B957A6-0C4A-4924-871A-A3DCFCB909DD}" type="pres">
      <dgm:prSet presAssocID="{EB485EBB-F5A3-416E-A46E-7EDD78CA204A}" presName="linearProcess" presStyleCnt="0"/>
      <dgm:spPr/>
    </dgm:pt>
    <dgm:pt modelId="{14E1DE83-B167-4CAE-B5D6-4DDA07121CAF}" type="pres">
      <dgm:prSet presAssocID="{6DA9D4E1-0801-48CD-9636-1081DE830DF5}" presName="textNode" presStyleLbl="node1" presStyleIdx="0" presStyleCnt="2">
        <dgm:presLayoutVars>
          <dgm:bulletEnabled val="1"/>
        </dgm:presLayoutVars>
      </dgm:prSet>
      <dgm:spPr/>
      <dgm:t>
        <a:bodyPr/>
        <a:lstStyle/>
        <a:p>
          <a:endParaRPr lang="zh-HK" altLang="en-US"/>
        </a:p>
      </dgm:t>
    </dgm:pt>
    <dgm:pt modelId="{7DB23C90-1532-4F09-BAFC-F76A33DE1460}" type="pres">
      <dgm:prSet presAssocID="{3C47996D-B66C-4A75-A967-BFD29CA3DC2E}" presName="sibTrans" presStyleCnt="0"/>
      <dgm:spPr/>
    </dgm:pt>
    <dgm:pt modelId="{22E8098D-34E9-4CC7-BAB2-C607EECFFC6A}" type="pres">
      <dgm:prSet presAssocID="{59BF0966-9F20-427E-AD25-48C1203B4772}" presName="textNode" presStyleLbl="node1" presStyleIdx="1" presStyleCnt="2">
        <dgm:presLayoutVars>
          <dgm:bulletEnabled val="1"/>
        </dgm:presLayoutVars>
      </dgm:prSet>
      <dgm:spPr/>
      <dgm:t>
        <a:bodyPr/>
        <a:lstStyle/>
        <a:p>
          <a:endParaRPr lang="zh-HK" altLang="en-US"/>
        </a:p>
      </dgm:t>
    </dgm:pt>
  </dgm:ptLst>
  <dgm:cxnLst>
    <dgm:cxn modelId="{964B2207-E647-4184-8C0F-A57FB0E932E5}" srcId="{EB485EBB-F5A3-416E-A46E-7EDD78CA204A}" destId="{6DA9D4E1-0801-48CD-9636-1081DE830DF5}" srcOrd="0" destOrd="0" parTransId="{6AD4C16A-1DB8-47E3-93E1-BE3EC06D9A36}" sibTransId="{3C47996D-B66C-4A75-A967-BFD29CA3DC2E}"/>
    <dgm:cxn modelId="{EB20D5A3-1AE3-4F7B-808E-F72EDA5D6FC9}" srcId="{EB485EBB-F5A3-416E-A46E-7EDD78CA204A}" destId="{59BF0966-9F20-427E-AD25-48C1203B4772}" srcOrd="1" destOrd="0" parTransId="{69D19CD9-BADC-4D1D-9187-510CF28E4F36}" sibTransId="{39984B36-22AE-4624-9F0B-8B0ABEBA35EE}"/>
    <dgm:cxn modelId="{EA8852D6-3343-4A5B-99F5-92AF252F36EA}" type="presOf" srcId="{6DA9D4E1-0801-48CD-9636-1081DE830DF5}" destId="{14E1DE83-B167-4CAE-B5D6-4DDA07121CAF}" srcOrd="0" destOrd="0" presId="urn:microsoft.com/office/officeart/2005/8/layout/hProcess9"/>
    <dgm:cxn modelId="{E897F31A-D946-4F80-B8A5-337C499D486F}" type="presOf" srcId="{EB485EBB-F5A3-416E-A46E-7EDD78CA204A}" destId="{7B7A50CE-0C09-4009-8F1F-90A3F21C6911}" srcOrd="0" destOrd="0" presId="urn:microsoft.com/office/officeart/2005/8/layout/hProcess9"/>
    <dgm:cxn modelId="{57715057-9A44-41A6-BB6D-BDD1452CA5BC}" type="presOf" srcId="{59BF0966-9F20-427E-AD25-48C1203B4772}" destId="{22E8098D-34E9-4CC7-BAB2-C607EECFFC6A}" srcOrd="0" destOrd="0" presId="urn:microsoft.com/office/officeart/2005/8/layout/hProcess9"/>
    <dgm:cxn modelId="{E9232339-E385-4883-8D21-DF20E201BD77}" type="presParOf" srcId="{7B7A50CE-0C09-4009-8F1F-90A3F21C6911}" destId="{2F5E428B-BCB7-4D0F-AE5A-C2CED6EB3829}" srcOrd="0" destOrd="0" presId="urn:microsoft.com/office/officeart/2005/8/layout/hProcess9"/>
    <dgm:cxn modelId="{8F51340B-FE72-4E62-A0BF-AA95A73FADAB}" type="presParOf" srcId="{7B7A50CE-0C09-4009-8F1F-90A3F21C6911}" destId="{14B957A6-0C4A-4924-871A-A3DCFCB909DD}" srcOrd="1" destOrd="0" presId="urn:microsoft.com/office/officeart/2005/8/layout/hProcess9"/>
    <dgm:cxn modelId="{F605B112-EB70-41F8-8652-276FA551A99A}" type="presParOf" srcId="{14B957A6-0C4A-4924-871A-A3DCFCB909DD}" destId="{14E1DE83-B167-4CAE-B5D6-4DDA07121CAF}" srcOrd="0" destOrd="0" presId="urn:microsoft.com/office/officeart/2005/8/layout/hProcess9"/>
    <dgm:cxn modelId="{C8B99C53-2BBA-4A6C-B554-48CB06750EB8}" type="presParOf" srcId="{14B957A6-0C4A-4924-871A-A3DCFCB909DD}" destId="{7DB23C90-1532-4F09-BAFC-F76A33DE1460}" srcOrd="1" destOrd="0" presId="urn:microsoft.com/office/officeart/2005/8/layout/hProcess9"/>
    <dgm:cxn modelId="{CB9DE8CC-94B0-4C06-8279-636BBDD4649F}" type="presParOf" srcId="{14B957A6-0C4A-4924-871A-A3DCFCB909DD}" destId="{22E8098D-34E9-4CC7-BAB2-C607EECFFC6A}"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93CC58B-159D-4D83-83CA-F7E03628D914}" type="doc">
      <dgm:prSet loTypeId="urn:microsoft.com/office/officeart/2005/8/layout/arrow2" loCatId="process" qsTypeId="urn:microsoft.com/office/officeart/2005/8/quickstyle/simple1" qsCatId="simple" csTypeId="urn:microsoft.com/office/officeart/2005/8/colors/accent1_2" csCatId="accent1" phldr="1"/>
      <dgm:spPr/>
    </dgm:pt>
    <dgm:pt modelId="{2A806AAE-C531-4F16-9501-32F76441B2AA}">
      <dgm:prSet phldrT="[Text]" custT="1"/>
      <dgm:spPr/>
      <dgm:t>
        <a:bodyPr/>
        <a:lstStyle/>
        <a:p>
          <a:r>
            <a:rPr lang="en-US" altLang="zh-HK" sz="2400" b="1" dirty="0" smtClean="0"/>
            <a:t>Awareness </a:t>
          </a:r>
        </a:p>
        <a:p>
          <a:endParaRPr lang="zh-HK" altLang="en-US" sz="2400" b="0" dirty="0"/>
        </a:p>
      </dgm:t>
    </dgm:pt>
    <dgm:pt modelId="{2AA383EB-B2B0-4BB5-9178-B4ACCD619A4C}" type="parTrans" cxnId="{9ACFE8EB-4C35-4B82-AC2C-0E40EFC53B16}">
      <dgm:prSet/>
      <dgm:spPr/>
      <dgm:t>
        <a:bodyPr/>
        <a:lstStyle/>
        <a:p>
          <a:endParaRPr lang="zh-HK" altLang="en-US"/>
        </a:p>
      </dgm:t>
    </dgm:pt>
    <dgm:pt modelId="{3BCEE7DC-4051-461E-80F3-AD35506CA2DD}" type="sibTrans" cxnId="{9ACFE8EB-4C35-4B82-AC2C-0E40EFC53B16}">
      <dgm:prSet/>
      <dgm:spPr/>
      <dgm:t>
        <a:bodyPr/>
        <a:lstStyle/>
        <a:p>
          <a:endParaRPr lang="zh-HK" altLang="en-US"/>
        </a:p>
      </dgm:t>
    </dgm:pt>
    <dgm:pt modelId="{66231D82-8C03-4306-AF98-2675E70B0968}">
      <dgm:prSet phldrT="[Text]" custT="1"/>
      <dgm:spPr/>
      <dgm:t>
        <a:bodyPr/>
        <a:lstStyle/>
        <a:p>
          <a:r>
            <a:rPr lang="en-US" altLang="zh-HK" sz="2400" b="1" dirty="0" smtClean="0"/>
            <a:t>Critical analysis</a:t>
          </a:r>
          <a:endParaRPr lang="zh-HK" altLang="en-US" sz="2400" b="1" dirty="0"/>
        </a:p>
      </dgm:t>
    </dgm:pt>
    <dgm:pt modelId="{4CF897C2-AE0D-427A-BEEA-007830D4B945}" type="parTrans" cxnId="{B1CAA181-CAEE-43F5-9B2A-D9C62A60F976}">
      <dgm:prSet/>
      <dgm:spPr/>
      <dgm:t>
        <a:bodyPr/>
        <a:lstStyle/>
        <a:p>
          <a:endParaRPr lang="zh-HK" altLang="en-US"/>
        </a:p>
      </dgm:t>
    </dgm:pt>
    <dgm:pt modelId="{E636D72D-7686-4603-8237-05B6FC2BAF5E}" type="sibTrans" cxnId="{B1CAA181-CAEE-43F5-9B2A-D9C62A60F976}">
      <dgm:prSet/>
      <dgm:spPr/>
      <dgm:t>
        <a:bodyPr/>
        <a:lstStyle/>
        <a:p>
          <a:endParaRPr lang="zh-HK" altLang="en-US"/>
        </a:p>
      </dgm:t>
    </dgm:pt>
    <dgm:pt modelId="{F76F716D-DFD4-4B77-8D4B-D601638A4F83}">
      <dgm:prSet phldrT="[Text]" custT="1"/>
      <dgm:spPr/>
      <dgm:t>
        <a:bodyPr/>
        <a:lstStyle/>
        <a:p>
          <a:r>
            <a:rPr lang="en-US" altLang="zh-HK" sz="2400" b="1" dirty="0" smtClean="0"/>
            <a:t>Change </a:t>
          </a:r>
          <a:endParaRPr lang="zh-HK" altLang="en-US" sz="2600" b="1" dirty="0"/>
        </a:p>
      </dgm:t>
    </dgm:pt>
    <dgm:pt modelId="{2D460B1B-8295-4D63-A815-CA88836F19C1}" type="parTrans" cxnId="{34EDC567-A2DF-4B35-BAB3-1A46CA24395E}">
      <dgm:prSet/>
      <dgm:spPr/>
      <dgm:t>
        <a:bodyPr/>
        <a:lstStyle/>
        <a:p>
          <a:endParaRPr lang="zh-HK" altLang="en-US"/>
        </a:p>
      </dgm:t>
    </dgm:pt>
    <dgm:pt modelId="{346B6E72-1DE0-4863-AA1F-D8AC2D46E96B}" type="sibTrans" cxnId="{34EDC567-A2DF-4B35-BAB3-1A46CA24395E}">
      <dgm:prSet/>
      <dgm:spPr/>
      <dgm:t>
        <a:bodyPr/>
        <a:lstStyle/>
        <a:p>
          <a:endParaRPr lang="zh-HK" altLang="en-US"/>
        </a:p>
      </dgm:t>
    </dgm:pt>
    <dgm:pt modelId="{224E5DDB-6ACA-4906-8769-2A4BE01190BE}" type="pres">
      <dgm:prSet presAssocID="{593CC58B-159D-4D83-83CA-F7E03628D914}" presName="arrowDiagram" presStyleCnt="0">
        <dgm:presLayoutVars>
          <dgm:chMax val="5"/>
          <dgm:dir/>
          <dgm:resizeHandles val="exact"/>
        </dgm:presLayoutVars>
      </dgm:prSet>
      <dgm:spPr/>
    </dgm:pt>
    <dgm:pt modelId="{CDC53D0D-A6CC-4A95-A085-34AEDD1C52A4}" type="pres">
      <dgm:prSet presAssocID="{593CC58B-159D-4D83-83CA-F7E03628D914}" presName="arrow" presStyleLbl="bgShp" presStyleIdx="0" presStyleCnt="1"/>
      <dgm:spPr/>
    </dgm:pt>
    <dgm:pt modelId="{2AEE115A-9D4C-477A-AA41-2F766F3191C3}" type="pres">
      <dgm:prSet presAssocID="{593CC58B-159D-4D83-83CA-F7E03628D914}" presName="arrowDiagram3" presStyleCnt="0"/>
      <dgm:spPr/>
    </dgm:pt>
    <dgm:pt modelId="{892BF9AC-DE41-4AEB-8A27-FC2770160119}" type="pres">
      <dgm:prSet presAssocID="{2A806AAE-C531-4F16-9501-32F76441B2AA}" presName="bullet3a" presStyleLbl="node1" presStyleIdx="0" presStyleCnt="3"/>
      <dgm:spPr/>
    </dgm:pt>
    <dgm:pt modelId="{1D017186-33A8-45C1-A820-03B5489D6868}" type="pres">
      <dgm:prSet presAssocID="{2A806AAE-C531-4F16-9501-32F76441B2AA}" presName="textBox3a" presStyleLbl="revTx" presStyleIdx="0" presStyleCnt="3" custScaleX="140557" custLinFactNeighborX="17353">
        <dgm:presLayoutVars>
          <dgm:bulletEnabled val="1"/>
        </dgm:presLayoutVars>
      </dgm:prSet>
      <dgm:spPr/>
      <dgm:t>
        <a:bodyPr/>
        <a:lstStyle/>
        <a:p>
          <a:endParaRPr lang="zh-TW" altLang="en-US"/>
        </a:p>
      </dgm:t>
    </dgm:pt>
    <dgm:pt modelId="{99F959DF-13D4-48FD-8A3B-E1BA05FDF926}" type="pres">
      <dgm:prSet presAssocID="{66231D82-8C03-4306-AF98-2675E70B0968}" presName="bullet3b" presStyleLbl="node1" presStyleIdx="1" presStyleCnt="3"/>
      <dgm:spPr/>
    </dgm:pt>
    <dgm:pt modelId="{766492E0-6E62-46DB-9EB7-0B6EB19493B9}" type="pres">
      <dgm:prSet presAssocID="{66231D82-8C03-4306-AF98-2675E70B0968}" presName="textBox3b" presStyleLbl="revTx" presStyleIdx="1" presStyleCnt="3">
        <dgm:presLayoutVars>
          <dgm:bulletEnabled val="1"/>
        </dgm:presLayoutVars>
      </dgm:prSet>
      <dgm:spPr/>
      <dgm:t>
        <a:bodyPr/>
        <a:lstStyle/>
        <a:p>
          <a:endParaRPr lang="zh-TW" altLang="en-US"/>
        </a:p>
      </dgm:t>
    </dgm:pt>
    <dgm:pt modelId="{2920A8E7-D7F6-4090-A8F9-122E245BBA4B}" type="pres">
      <dgm:prSet presAssocID="{F76F716D-DFD4-4B77-8D4B-D601638A4F83}" presName="bullet3c" presStyleLbl="node1" presStyleIdx="2" presStyleCnt="3"/>
      <dgm:spPr/>
    </dgm:pt>
    <dgm:pt modelId="{C8BF3E52-7EFD-4112-99ED-2D2E63987DF0}" type="pres">
      <dgm:prSet presAssocID="{F76F716D-DFD4-4B77-8D4B-D601638A4F83}" presName="textBox3c" presStyleLbl="revTx" presStyleIdx="2" presStyleCnt="3">
        <dgm:presLayoutVars>
          <dgm:bulletEnabled val="1"/>
        </dgm:presLayoutVars>
      </dgm:prSet>
      <dgm:spPr/>
      <dgm:t>
        <a:bodyPr/>
        <a:lstStyle/>
        <a:p>
          <a:endParaRPr lang="zh-TW" altLang="en-US"/>
        </a:p>
      </dgm:t>
    </dgm:pt>
  </dgm:ptLst>
  <dgm:cxnLst>
    <dgm:cxn modelId="{7C4E2E80-98C2-4A6A-9810-AB9EF5963A3C}" type="presOf" srcId="{593CC58B-159D-4D83-83CA-F7E03628D914}" destId="{224E5DDB-6ACA-4906-8769-2A4BE01190BE}" srcOrd="0" destOrd="0" presId="urn:microsoft.com/office/officeart/2005/8/layout/arrow2"/>
    <dgm:cxn modelId="{B7D82288-2C86-4067-AF86-0DDE3AC605A0}" type="presOf" srcId="{2A806AAE-C531-4F16-9501-32F76441B2AA}" destId="{1D017186-33A8-45C1-A820-03B5489D6868}" srcOrd="0" destOrd="0" presId="urn:microsoft.com/office/officeart/2005/8/layout/arrow2"/>
    <dgm:cxn modelId="{C394759E-E2BF-4840-8F90-54116D0BAB8C}" type="presOf" srcId="{66231D82-8C03-4306-AF98-2675E70B0968}" destId="{766492E0-6E62-46DB-9EB7-0B6EB19493B9}" srcOrd="0" destOrd="0" presId="urn:microsoft.com/office/officeart/2005/8/layout/arrow2"/>
    <dgm:cxn modelId="{9ACFE8EB-4C35-4B82-AC2C-0E40EFC53B16}" srcId="{593CC58B-159D-4D83-83CA-F7E03628D914}" destId="{2A806AAE-C531-4F16-9501-32F76441B2AA}" srcOrd="0" destOrd="0" parTransId="{2AA383EB-B2B0-4BB5-9178-B4ACCD619A4C}" sibTransId="{3BCEE7DC-4051-461E-80F3-AD35506CA2DD}"/>
    <dgm:cxn modelId="{34EDC567-A2DF-4B35-BAB3-1A46CA24395E}" srcId="{593CC58B-159D-4D83-83CA-F7E03628D914}" destId="{F76F716D-DFD4-4B77-8D4B-D601638A4F83}" srcOrd="2" destOrd="0" parTransId="{2D460B1B-8295-4D63-A815-CA88836F19C1}" sibTransId="{346B6E72-1DE0-4863-AA1F-D8AC2D46E96B}"/>
    <dgm:cxn modelId="{3293D31E-EEFD-44BA-9921-6FCB9F3C1E3A}" type="presOf" srcId="{F76F716D-DFD4-4B77-8D4B-D601638A4F83}" destId="{C8BF3E52-7EFD-4112-99ED-2D2E63987DF0}" srcOrd="0" destOrd="0" presId="urn:microsoft.com/office/officeart/2005/8/layout/arrow2"/>
    <dgm:cxn modelId="{B1CAA181-CAEE-43F5-9B2A-D9C62A60F976}" srcId="{593CC58B-159D-4D83-83CA-F7E03628D914}" destId="{66231D82-8C03-4306-AF98-2675E70B0968}" srcOrd="1" destOrd="0" parTransId="{4CF897C2-AE0D-427A-BEEA-007830D4B945}" sibTransId="{E636D72D-7686-4603-8237-05B6FC2BAF5E}"/>
    <dgm:cxn modelId="{73E81C59-C82D-4958-A75B-0345A1EB46B6}" type="presParOf" srcId="{224E5DDB-6ACA-4906-8769-2A4BE01190BE}" destId="{CDC53D0D-A6CC-4A95-A085-34AEDD1C52A4}" srcOrd="0" destOrd="0" presId="urn:microsoft.com/office/officeart/2005/8/layout/arrow2"/>
    <dgm:cxn modelId="{EE2AE62C-59E4-4B30-AE27-9E6E4C469A8F}" type="presParOf" srcId="{224E5DDB-6ACA-4906-8769-2A4BE01190BE}" destId="{2AEE115A-9D4C-477A-AA41-2F766F3191C3}" srcOrd="1" destOrd="0" presId="urn:microsoft.com/office/officeart/2005/8/layout/arrow2"/>
    <dgm:cxn modelId="{7224AFEA-52CE-42DC-966F-6E4A861B61BF}" type="presParOf" srcId="{2AEE115A-9D4C-477A-AA41-2F766F3191C3}" destId="{892BF9AC-DE41-4AEB-8A27-FC2770160119}" srcOrd="0" destOrd="0" presId="urn:microsoft.com/office/officeart/2005/8/layout/arrow2"/>
    <dgm:cxn modelId="{8CBE421F-330D-461D-8152-C59E39663BF5}" type="presParOf" srcId="{2AEE115A-9D4C-477A-AA41-2F766F3191C3}" destId="{1D017186-33A8-45C1-A820-03B5489D6868}" srcOrd="1" destOrd="0" presId="urn:microsoft.com/office/officeart/2005/8/layout/arrow2"/>
    <dgm:cxn modelId="{93CA3427-9904-4B9A-A9A9-D62BEA6698CB}" type="presParOf" srcId="{2AEE115A-9D4C-477A-AA41-2F766F3191C3}" destId="{99F959DF-13D4-48FD-8A3B-E1BA05FDF926}" srcOrd="2" destOrd="0" presId="urn:microsoft.com/office/officeart/2005/8/layout/arrow2"/>
    <dgm:cxn modelId="{ED14C07A-EADC-44E0-86BA-4936A13DA255}" type="presParOf" srcId="{2AEE115A-9D4C-477A-AA41-2F766F3191C3}" destId="{766492E0-6E62-46DB-9EB7-0B6EB19493B9}" srcOrd="3" destOrd="0" presId="urn:microsoft.com/office/officeart/2005/8/layout/arrow2"/>
    <dgm:cxn modelId="{399E839A-9D92-4758-965D-589CF831B6AE}" type="presParOf" srcId="{2AEE115A-9D4C-477A-AA41-2F766F3191C3}" destId="{2920A8E7-D7F6-4090-A8F9-122E245BBA4B}" srcOrd="4" destOrd="0" presId="urn:microsoft.com/office/officeart/2005/8/layout/arrow2"/>
    <dgm:cxn modelId="{2E1F6311-7D7D-451E-B9B5-F40E418A36AE}" type="presParOf" srcId="{2AEE115A-9D4C-477A-AA41-2F766F3191C3}" destId="{C8BF3E52-7EFD-4112-99ED-2D2E63987DF0}"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6C1F71-A13F-4BB4-9E9E-E821290061E2}">
      <dsp:nvSpPr>
        <dsp:cNvPr id="0" name=""/>
        <dsp:cNvSpPr/>
      </dsp:nvSpPr>
      <dsp:spPr>
        <a:xfrm>
          <a:off x="2339647" y="527899"/>
          <a:ext cx="2489517" cy="890052"/>
        </a:xfrm>
        <a:prstGeom prst="ellipse">
          <a:avLst/>
        </a:prstGeom>
        <a:solidFill>
          <a:schemeClr val="accent2"/>
        </a:solidFill>
        <a:ln w="4445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altLang="zh-TW" sz="1800" b="1" kern="1200" dirty="0" smtClean="0"/>
            <a:t>1. Investigation</a:t>
          </a:r>
          <a:endParaRPr lang="zh-TW" altLang="en-US" sz="1800" b="1" kern="1200" dirty="0"/>
        </a:p>
      </dsp:txBody>
      <dsp:txXfrm>
        <a:off x="2704228" y="658244"/>
        <a:ext cx="1760355" cy="629362"/>
      </dsp:txXfrm>
    </dsp:sp>
    <dsp:sp modelId="{7B136B5E-928E-48E5-8244-30C8FD673365}">
      <dsp:nvSpPr>
        <dsp:cNvPr id="0" name=""/>
        <dsp:cNvSpPr/>
      </dsp:nvSpPr>
      <dsp:spPr>
        <a:xfrm rot="2833959">
          <a:off x="4376719" y="1718192"/>
          <a:ext cx="962828" cy="64008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zh-TW" altLang="en-US" sz="2900" kern="1200"/>
        </a:p>
      </dsp:txBody>
      <dsp:txXfrm>
        <a:off x="4407537" y="1775724"/>
        <a:ext cx="770803" cy="384050"/>
      </dsp:txXfrm>
    </dsp:sp>
    <dsp:sp modelId="{697A54A4-CA0F-4C66-8F00-D7D5BA1AF586}">
      <dsp:nvSpPr>
        <dsp:cNvPr id="0" name=""/>
        <dsp:cNvSpPr/>
      </dsp:nvSpPr>
      <dsp:spPr>
        <a:xfrm>
          <a:off x="4619288" y="2684773"/>
          <a:ext cx="1920242" cy="890052"/>
        </a:xfrm>
        <a:prstGeom prst="ellipse">
          <a:avLst/>
        </a:prstGeom>
        <a:solidFill>
          <a:schemeClr val="accent2"/>
        </a:solidFill>
        <a:ln w="4445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altLang="zh-TW" sz="1800" b="1" kern="1200" dirty="0" smtClean="0"/>
            <a:t>2. Preparation</a:t>
          </a:r>
          <a:endParaRPr lang="zh-TW" altLang="en-US" sz="1800" b="1" kern="1200" dirty="0"/>
        </a:p>
      </dsp:txBody>
      <dsp:txXfrm>
        <a:off x="4900501" y="2815118"/>
        <a:ext cx="1357816" cy="629362"/>
      </dsp:txXfrm>
    </dsp:sp>
    <dsp:sp modelId="{97D08C04-7524-4447-A1E5-7F7FF4D63460}">
      <dsp:nvSpPr>
        <dsp:cNvPr id="0" name=""/>
        <dsp:cNvSpPr/>
      </dsp:nvSpPr>
      <dsp:spPr>
        <a:xfrm rot="10799961">
          <a:off x="3047273" y="2809779"/>
          <a:ext cx="1181583" cy="64008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zh-TW" altLang="en-US" sz="2900" kern="1200"/>
        </a:p>
      </dsp:txBody>
      <dsp:txXfrm rot="10800000">
        <a:off x="3239298" y="2937794"/>
        <a:ext cx="989558" cy="384050"/>
      </dsp:txXfrm>
    </dsp:sp>
    <dsp:sp modelId="{2AF0C22E-C294-4AE2-A92A-A27AD8EB9033}">
      <dsp:nvSpPr>
        <dsp:cNvPr id="0" name=""/>
        <dsp:cNvSpPr/>
      </dsp:nvSpPr>
      <dsp:spPr>
        <a:xfrm>
          <a:off x="877310" y="2684815"/>
          <a:ext cx="1920242" cy="890052"/>
        </a:xfrm>
        <a:prstGeom prst="ellipse">
          <a:avLst/>
        </a:prstGeom>
        <a:solidFill>
          <a:schemeClr val="accent2"/>
        </a:solidFill>
        <a:ln w="44450" cap="flat" cmpd="sng" algn="ctr">
          <a:solidFill>
            <a:schemeClr val="lt1"/>
          </a:solidFill>
          <a:prstDash val="solid"/>
        </a:ln>
        <a:effectLst/>
      </dsp:spPr>
      <dsp:style>
        <a:lnRef idx="3">
          <a:schemeClr val="lt1"/>
        </a:lnRef>
        <a:fillRef idx="1">
          <a:schemeClr val="accent2"/>
        </a:fillRef>
        <a:effectRef idx="1">
          <a:schemeClr val="accent2"/>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altLang="zh-TW" sz="1800" b="1" kern="1200" dirty="0" smtClean="0"/>
            <a:t>3. Action</a:t>
          </a:r>
          <a:endParaRPr lang="zh-TW" altLang="en-US" sz="1800" b="1" kern="1200" dirty="0"/>
        </a:p>
      </dsp:txBody>
      <dsp:txXfrm>
        <a:off x="1158523" y="2815160"/>
        <a:ext cx="1357816" cy="629362"/>
      </dsp:txXfrm>
    </dsp:sp>
    <dsp:sp modelId="{B62750FE-9323-4EF1-B85E-223A10DDF475}">
      <dsp:nvSpPr>
        <dsp:cNvPr id="0" name=""/>
        <dsp:cNvSpPr/>
      </dsp:nvSpPr>
      <dsp:spPr>
        <a:xfrm rot="18540325">
          <a:off x="1910339" y="1707754"/>
          <a:ext cx="996609" cy="64008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zh-TW" altLang="en-US" sz="2900" kern="1200"/>
        </a:p>
      </dsp:txBody>
      <dsp:txXfrm>
        <a:off x="1945922" y="1910380"/>
        <a:ext cx="804584" cy="3840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5E428B-BCB7-4D0F-AE5A-C2CED6EB3829}">
      <dsp:nvSpPr>
        <dsp:cNvPr id="0" name=""/>
        <dsp:cNvSpPr/>
      </dsp:nvSpPr>
      <dsp:spPr>
        <a:xfrm>
          <a:off x="608746" y="0"/>
          <a:ext cx="6899125" cy="3384376"/>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4E1DE83-B167-4CAE-B5D6-4DDA07121CAF}">
      <dsp:nvSpPr>
        <dsp:cNvPr id="0" name=""/>
        <dsp:cNvSpPr/>
      </dsp:nvSpPr>
      <dsp:spPr>
        <a:xfrm>
          <a:off x="314776" y="1015312"/>
          <a:ext cx="3644551" cy="1353750"/>
        </a:xfrm>
        <a:prstGeom prst="roundRect">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altLang="zh-HK" sz="2000" kern="1200" dirty="0" smtClean="0"/>
            <a:t>A state of doubt, hesitation, confusion, </a:t>
          </a:r>
          <a:r>
            <a:rPr lang="en-US" altLang="zh-HK" sz="2000" kern="1200" dirty="0" err="1" smtClean="0"/>
            <a:t>etc</a:t>
          </a:r>
          <a:r>
            <a:rPr lang="en-US" altLang="zh-HK" sz="2000" kern="1200" dirty="0" smtClean="0"/>
            <a:t> in which thinking begins</a:t>
          </a:r>
          <a:endParaRPr lang="zh-HK" altLang="en-US" sz="2000" kern="1200" dirty="0"/>
        </a:p>
      </dsp:txBody>
      <dsp:txXfrm>
        <a:off x="380861" y="1081397"/>
        <a:ext cx="3512381" cy="1221580"/>
      </dsp:txXfrm>
    </dsp:sp>
    <dsp:sp modelId="{22E8098D-34E9-4CC7-BAB2-C607EECFFC6A}">
      <dsp:nvSpPr>
        <dsp:cNvPr id="0" name=""/>
        <dsp:cNvSpPr/>
      </dsp:nvSpPr>
      <dsp:spPr>
        <a:xfrm>
          <a:off x="4157289" y="1015312"/>
          <a:ext cx="3644551" cy="1353750"/>
        </a:xfrm>
        <a:prstGeom prst="roundRect">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altLang="zh-HK" sz="2000" kern="1200" dirty="0" smtClean="0"/>
            <a:t>An act of searching, hunting, inquiring, to find material that will resolve the doubt, settle and dispose of the confusion</a:t>
          </a:r>
          <a:endParaRPr lang="zh-HK" altLang="en-US" sz="2000" kern="1200" dirty="0"/>
        </a:p>
      </dsp:txBody>
      <dsp:txXfrm>
        <a:off x="4223374" y="1081397"/>
        <a:ext cx="3512381" cy="12215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C53D0D-A6CC-4A95-A085-34AEDD1C52A4}">
      <dsp:nvSpPr>
        <dsp:cNvPr id="0" name=""/>
        <dsp:cNvSpPr/>
      </dsp:nvSpPr>
      <dsp:spPr>
        <a:xfrm>
          <a:off x="0" y="126999"/>
          <a:ext cx="6096000" cy="381000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92BF9AC-DE41-4AEB-8A27-FC2770160119}">
      <dsp:nvSpPr>
        <dsp:cNvPr id="0" name=""/>
        <dsp:cNvSpPr/>
      </dsp:nvSpPr>
      <dsp:spPr>
        <a:xfrm>
          <a:off x="774192" y="2756661"/>
          <a:ext cx="158496" cy="158496"/>
        </a:xfrm>
        <a:prstGeom prst="ellipse">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017186-33A8-45C1-A820-03B5489D6868}">
      <dsp:nvSpPr>
        <dsp:cNvPr id="0" name=""/>
        <dsp:cNvSpPr/>
      </dsp:nvSpPr>
      <dsp:spPr>
        <a:xfrm>
          <a:off x="811887" y="2835910"/>
          <a:ext cx="1996426" cy="11010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984" tIns="0" rIns="0" bIns="0" numCol="1" spcCol="1270" anchor="t" anchorCtr="0">
          <a:noAutofit/>
        </a:bodyPr>
        <a:lstStyle/>
        <a:p>
          <a:pPr lvl="0" algn="l" defTabSz="1066800">
            <a:lnSpc>
              <a:spcPct val="90000"/>
            </a:lnSpc>
            <a:spcBef>
              <a:spcPct val="0"/>
            </a:spcBef>
            <a:spcAft>
              <a:spcPct val="35000"/>
            </a:spcAft>
          </a:pPr>
          <a:r>
            <a:rPr lang="en-US" altLang="zh-HK" sz="2400" b="1" kern="1200" dirty="0" smtClean="0"/>
            <a:t>Awareness </a:t>
          </a:r>
        </a:p>
        <a:p>
          <a:pPr lvl="0" algn="l" defTabSz="1066800">
            <a:lnSpc>
              <a:spcPct val="90000"/>
            </a:lnSpc>
            <a:spcBef>
              <a:spcPct val="0"/>
            </a:spcBef>
            <a:spcAft>
              <a:spcPct val="35000"/>
            </a:spcAft>
          </a:pPr>
          <a:endParaRPr lang="zh-HK" altLang="en-US" sz="2400" b="0" kern="1200" dirty="0"/>
        </a:p>
      </dsp:txBody>
      <dsp:txXfrm>
        <a:off x="811887" y="2835910"/>
        <a:ext cx="1996426" cy="1101090"/>
      </dsp:txXfrm>
    </dsp:sp>
    <dsp:sp modelId="{99F959DF-13D4-48FD-8A3B-E1BA05FDF926}">
      <dsp:nvSpPr>
        <dsp:cNvPr id="0" name=""/>
        <dsp:cNvSpPr/>
      </dsp:nvSpPr>
      <dsp:spPr>
        <a:xfrm>
          <a:off x="2173224" y="1721103"/>
          <a:ext cx="286512" cy="286512"/>
        </a:xfrm>
        <a:prstGeom prst="ellipse">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6492E0-6E62-46DB-9EB7-0B6EB19493B9}">
      <dsp:nvSpPr>
        <dsp:cNvPr id="0" name=""/>
        <dsp:cNvSpPr/>
      </dsp:nvSpPr>
      <dsp:spPr>
        <a:xfrm>
          <a:off x="2316480" y="1864359"/>
          <a:ext cx="1463040" cy="2072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817" tIns="0" rIns="0" bIns="0" numCol="1" spcCol="1270" anchor="t" anchorCtr="0">
          <a:noAutofit/>
        </a:bodyPr>
        <a:lstStyle/>
        <a:p>
          <a:pPr lvl="0" algn="l" defTabSz="1066800">
            <a:lnSpc>
              <a:spcPct val="90000"/>
            </a:lnSpc>
            <a:spcBef>
              <a:spcPct val="0"/>
            </a:spcBef>
            <a:spcAft>
              <a:spcPct val="35000"/>
            </a:spcAft>
          </a:pPr>
          <a:r>
            <a:rPr lang="en-US" altLang="zh-HK" sz="2400" b="1" kern="1200" dirty="0" smtClean="0"/>
            <a:t>Critical analysis</a:t>
          </a:r>
          <a:endParaRPr lang="zh-HK" altLang="en-US" sz="2400" b="1" kern="1200" dirty="0"/>
        </a:p>
      </dsp:txBody>
      <dsp:txXfrm>
        <a:off x="2316480" y="1864359"/>
        <a:ext cx="1463040" cy="2072640"/>
      </dsp:txXfrm>
    </dsp:sp>
    <dsp:sp modelId="{2920A8E7-D7F6-4090-A8F9-122E245BBA4B}">
      <dsp:nvSpPr>
        <dsp:cNvPr id="0" name=""/>
        <dsp:cNvSpPr/>
      </dsp:nvSpPr>
      <dsp:spPr>
        <a:xfrm>
          <a:off x="3855720" y="1090929"/>
          <a:ext cx="396240" cy="396240"/>
        </a:xfrm>
        <a:prstGeom prst="ellipse">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BF3E52-7EFD-4112-99ED-2D2E63987DF0}">
      <dsp:nvSpPr>
        <dsp:cNvPr id="0" name=""/>
        <dsp:cNvSpPr/>
      </dsp:nvSpPr>
      <dsp:spPr>
        <a:xfrm>
          <a:off x="4053840" y="1289049"/>
          <a:ext cx="1463040" cy="26479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9959" tIns="0" rIns="0" bIns="0" numCol="1" spcCol="1270" anchor="t" anchorCtr="0">
          <a:noAutofit/>
        </a:bodyPr>
        <a:lstStyle/>
        <a:p>
          <a:pPr lvl="0" algn="l" defTabSz="1066800">
            <a:lnSpc>
              <a:spcPct val="90000"/>
            </a:lnSpc>
            <a:spcBef>
              <a:spcPct val="0"/>
            </a:spcBef>
            <a:spcAft>
              <a:spcPct val="35000"/>
            </a:spcAft>
          </a:pPr>
          <a:r>
            <a:rPr lang="en-US" altLang="zh-HK" sz="2400" b="1" kern="1200" dirty="0" smtClean="0"/>
            <a:t>Change </a:t>
          </a:r>
          <a:endParaRPr lang="zh-HK" altLang="en-US" sz="2600" b="1" kern="1200" dirty="0"/>
        </a:p>
      </dsp:txBody>
      <dsp:txXfrm>
        <a:off x="4053840" y="1289049"/>
        <a:ext cx="1463040" cy="2647950"/>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zh-HK" alt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5540FD87-E74E-46C6-A593-76581DBA754E}" type="datetimeFigureOut">
              <a:rPr lang="zh-HK" altLang="en-US" smtClean="0"/>
              <a:t>6/4/2017</a:t>
            </a:fld>
            <a:endParaRPr lang="zh-HK" alt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zh-HK" alt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ltLang="zh-HK" smtClean="0"/>
              <a:t>Click to edit Master text styles</a:t>
            </a:r>
          </a:p>
          <a:p>
            <a:pPr lvl="1"/>
            <a:r>
              <a:rPr lang="en-US" altLang="zh-HK" smtClean="0"/>
              <a:t>Second level</a:t>
            </a:r>
          </a:p>
          <a:p>
            <a:pPr lvl="2"/>
            <a:r>
              <a:rPr lang="en-US" altLang="zh-HK" smtClean="0"/>
              <a:t>Third level</a:t>
            </a:r>
          </a:p>
          <a:p>
            <a:pPr lvl="3"/>
            <a:r>
              <a:rPr lang="en-US" altLang="zh-HK" smtClean="0"/>
              <a:t>Fourth level</a:t>
            </a:r>
          </a:p>
          <a:p>
            <a:pPr lvl="4"/>
            <a:r>
              <a:rPr lang="en-US" altLang="zh-HK" smtClean="0"/>
              <a:t>Fifth level</a:t>
            </a:r>
            <a:endParaRPr lang="zh-HK" alt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zh-HK" alt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35637AA3-F222-48C3-AE43-8D5F484EF330}" type="slidenum">
              <a:rPr lang="zh-HK" altLang="en-US" smtClean="0"/>
              <a:t>‹#›</a:t>
            </a:fld>
            <a:endParaRPr lang="zh-HK" altLang="en-US"/>
          </a:p>
        </p:txBody>
      </p:sp>
    </p:spTree>
    <p:extLst>
      <p:ext uri="{BB962C8B-B14F-4D97-AF65-F5344CB8AC3E}">
        <p14:creationId xmlns:p14="http://schemas.microsoft.com/office/powerpoint/2010/main" val="2968098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HK" dirty="0" smtClean="0"/>
              <a:t>Awareness</a:t>
            </a:r>
            <a:endParaRPr lang="en-US" altLang="zh-HK" baseline="0" dirty="0" smtClean="0"/>
          </a:p>
          <a:p>
            <a:pPr marL="171450" indent="-171450">
              <a:buFont typeface="Arial" panose="020B0604020202020204" pitchFamily="34" charset="0"/>
              <a:buChar char="•"/>
            </a:pPr>
            <a:r>
              <a:rPr lang="en-US" altLang="zh-HK" baseline="0" dirty="0" smtClean="0"/>
              <a:t>initiated when an individual becomes conscious of a previous experiences</a:t>
            </a:r>
          </a:p>
          <a:p>
            <a:pPr marL="171450" indent="-171450">
              <a:buFont typeface="Arial" panose="020B0604020202020204" pitchFamily="34" charset="0"/>
              <a:buChar char="•"/>
            </a:pPr>
            <a:r>
              <a:rPr lang="en-US" altLang="zh-HK" baseline="0" dirty="0" smtClean="0"/>
              <a:t>Stimulated by positive or negative feelings about a learning situation</a:t>
            </a:r>
          </a:p>
          <a:p>
            <a:pPr marL="0" indent="0">
              <a:buFont typeface="Arial" panose="020B0604020202020204" pitchFamily="34" charset="0"/>
              <a:buNone/>
            </a:pPr>
            <a:endParaRPr lang="en-US" altLang="zh-HK" baseline="0" dirty="0" smtClean="0"/>
          </a:p>
          <a:p>
            <a:pPr marL="0" indent="0">
              <a:buFont typeface="Arial" panose="020B0604020202020204" pitchFamily="34" charset="0"/>
              <a:buNone/>
            </a:pPr>
            <a:r>
              <a:rPr lang="en-US" altLang="zh-HK" baseline="0" dirty="0" smtClean="0"/>
              <a:t>Critical analysis</a:t>
            </a:r>
          </a:p>
          <a:p>
            <a:pPr marL="171450" indent="-171450">
              <a:buFont typeface="Arial" panose="020B0604020202020204" pitchFamily="34" charset="0"/>
              <a:buChar char="•"/>
            </a:pPr>
            <a:r>
              <a:rPr lang="en-US" altLang="zh-HK" baseline="0" dirty="0" smtClean="0"/>
              <a:t>Identify existing knowledge</a:t>
            </a:r>
          </a:p>
          <a:p>
            <a:pPr marL="171450" indent="-171450">
              <a:buFont typeface="Arial" panose="020B0604020202020204" pitchFamily="34" charset="0"/>
              <a:buChar char="•"/>
            </a:pPr>
            <a:r>
              <a:rPr lang="en-US" altLang="zh-HK" baseline="0" dirty="0" smtClean="0"/>
              <a:t>Challenge internal and external assumptions</a:t>
            </a:r>
          </a:p>
          <a:p>
            <a:pPr marL="171450" indent="-171450">
              <a:buFont typeface="Arial" panose="020B0604020202020204" pitchFamily="34" charset="0"/>
              <a:buChar char="•"/>
            </a:pPr>
            <a:r>
              <a:rPr lang="en-US" altLang="zh-HK" baseline="0" dirty="0" smtClean="0"/>
              <a:t>Seek possible resolution alternatives</a:t>
            </a:r>
          </a:p>
          <a:p>
            <a:pPr marL="0" indent="0">
              <a:buFont typeface="Arial" panose="020B0604020202020204" pitchFamily="34" charset="0"/>
              <a:buNone/>
            </a:pPr>
            <a:endParaRPr lang="en-US" altLang="zh-HK" baseline="0" dirty="0" smtClean="0"/>
          </a:p>
          <a:p>
            <a:pPr marL="0" indent="0">
              <a:buFont typeface="Arial" panose="020B0604020202020204" pitchFamily="34" charset="0"/>
              <a:buNone/>
            </a:pPr>
            <a:r>
              <a:rPr lang="en-US" altLang="zh-HK" baseline="0" dirty="0" smtClean="0"/>
              <a:t>Change</a:t>
            </a:r>
          </a:p>
          <a:p>
            <a:pPr marL="171450" indent="-171450">
              <a:buFont typeface="Arial" panose="020B0604020202020204" pitchFamily="34" charset="0"/>
              <a:buChar char="•"/>
            </a:pPr>
            <a:r>
              <a:rPr lang="en-US" altLang="zh-HK" baseline="0" dirty="0" smtClean="0"/>
              <a:t>If change is necessary, individuals reach a new perspective</a:t>
            </a:r>
          </a:p>
          <a:p>
            <a:pPr marL="171450" indent="-171450">
              <a:buFont typeface="Arial" panose="020B0604020202020204" pitchFamily="34" charset="0"/>
              <a:buChar char="•"/>
            </a:pPr>
            <a:r>
              <a:rPr lang="en-US" altLang="zh-HK" baseline="0" dirty="0" smtClean="0"/>
              <a:t>Perspective transformation</a:t>
            </a:r>
          </a:p>
          <a:p>
            <a:pPr marL="171450" indent="-171450">
              <a:buFont typeface="Arial" panose="020B0604020202020204" pitchFamily="34" charset="0"/>
              <a:buChar char="•"/>
            </a:pPr>
            <a:endParaRPr lang="zh-HK" altLang="en-US" dirty="0"/>
          </a:p>
        </p:txBody>
      </p:sp>
      <p:sp>
        <p:nvSpPr>
          <p:cNvPr id="4" name="Slide Number Placeholder 3"/>
          <p:cNvSpPr>
            <a:spLocks noGrp="1"/>
          </p:cNvSpPr>
          <p:nvPr>
            <p:ph type="sldNum" sz="quarter" idx="10"/>
          </p:nvPr>
        </p:nvSpPr>
        <p:spPr/>
        <p:txBody>
          <a:bodyPr/>
          <a:lstStyle/>
          <a:p>
            <a:fld id="{35637AA3-F222-48C3-AE43-8D5F484EF330}" type="slidenum">
              <a:rPr lang="zh-HK" altLang="en-US" smtClean="0"/>
              <a:t>15</a:t>
            </a:fld>
            <a:endParaRPr lang="zh-HK" altLang="en-US"/>
          </a:p>
        </p:txBody>
      </p:sp>
    </p:spTree>
    <p:extLst>
      <p:ext uri="{BB962C8B-B14F-4D97-AF65-F5344CB8AC3E}">
        <p14:creationId xmlns:p14="http://schemas.microsoft.com/office/powerpoint/2010/main" val="9626917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ltLang="zh-TW"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TW" smtClean="0"/>
              <a:t>Click to edit Master subtitle style</a:t>
            </a:r>
            <a:endParaRPr lang="en-US" dirty="0"/>
          </a:p>
        </p:txBody>
      </p:sp>
      <p:sp>
        <p:nvSpPr>
          <p:cNvPr id="4" name="Date Placeholder 3"/>
          <p:cNvSpPr>
            <a:spLocks noGrp="1"/>
          </p:cNvSpPr>
          <p:nvPr>
            <p:ph type="dt" sz="half" idx="10"/>
          </p:nvPr>
        </p:nvSpPr>
        <p:spPr/>
        <p:txBody>
          <a:bodyPr/>
          <a:lstStyle/>
          <a:p>
            <a:fld id="{05C8080D-8396-4E16-91B7-7537C7F6F104}" type="datetime1">
              <a:rPr lang="zh-TW" altLang="en-US" smtClean="0"/>
              <a:t>2017/4/6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AB61DAC7-91FC-4E74-AF5A-65F018F8D5E8}" type="slidenum">
              <a:rPr lang="zh-TW" altLang="en-US" smtClean="0"/>
              <a:t>‹#›</a:t>
            </a:fld>
            <a:endParaRPr lang="zh-TW" alt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en-US"/>
          </a:p>
        </p:txBody>
      </p:sp>
      <p:sp>
        <p:nvSpPr>
          <p:cNvPr id="4" name="Date Placeholder 3"/>
          <p:cNvSpPr>
            <a:spLocks noGrp="1"/>
          </p:cNvSpPr>
          <p:nvPr>
            <p:ph type="dt" sz="half" idx="10"/>
          </p:nvPr>
        </p:nvSpPr>
        <p:spPr/>
        <p:txBody>
          <a:bodyPr/>
          <a:lstStyle/>
          <a:p>
            <a:fld id="{3EF611AC-5487-4C5C-BD9E-C2A13B8C0E4A}" type="datetime1">
              <a:rPr lang="zh-TW" altLang="en-US" smtClean="0"/>
              <a:t>2017/4/6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AB61DAC7-91FC-4E74-AF5A-65F018F8D5E8}" type="slidenum">
              <a:rPr lang="zh-TW" altLang="en-US" smtClean="0"/>
              <a:t>‹#›</a:t>
            </a:fld>
            <a:endParaRPr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ltLang="zh-TW"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en-US" dirty="0"/>
          </a:p>
        </p:txBody>
      </p:sp>
      <p:sp>
        <p:nvSpPr>
          <p:cNvPr id="4" name="Date Placeholder 3"/>
          <p:cNvSpPr>
            <a:spLocks noGrp="1"/>
          </p:cNvSpPr>
          <p:nvPr>
            <p:ph type="dt" sz="half" idx="10"/>
          </p:nvPr>
        </p:nvSpPr>
        <p:spPr/>
        <p:txBody>
          <a:bodyPr/>
          <a:lstStyle/>
          <a:p>
            <a:fld id="{13792BFD-1D55-47C8-8EF8-85015ACF1A3B}" type="datetime1">
              <a:rPr lang="zh-TW" altLang="en-US" smtClean="0"/>
              <a:t>2017/4/6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AB61DAC7-91FC-4E74-AF5A-65F018F8D5E8}" type="slidenum">
              <a:rPr lang="zh-TW" altLang="en-US" smtClean="0"/>
              <a:t>‹#›</a:t>
            </a:fld>
            <a:endParaRPr lang="zh-TW"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smtClean="0"/>
              <a:t>Click to edit Master title style</a:t>
            </a:r>
            <a:endParaRPr lang="en-US"/>
          </a:p>
        </p:txBody>
      </p:sp>
      <p:sp>
        <p:nvSpPr>
          <p:cNvPr id="3" name="Content Placeholder 2"/>
          <p:cNvSpPr>
            <a:spLocks noGrp="1"/>
          </p:cNvSpPr>
          <p:nvPr>
            <p:ph idx="1"/>
          </p:nvPr>
        </p:nvSpPr>
        <p:spPr/>
        <p:txBody>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en-US"/>
          </a:p>
        </p:txBody>
      </p:sp>
      <p:sp>
        <p:nvSpPr>
          <p:cNvPr id="4" name="Date Placeholder 3"/>
          <p:cNvSpPr>
            <a:spLocks noGrp="1"/>
          </p:cNvSpPr>
          <p:nvPr>
            <p:ph type="dt" sz="half" idx="10"/>
          </p:nvPr>
        </p:nvSpPr>
        <p:spPr/>
        <p:txBody>
          <a:bodyPr/>
          <a:lstStyle/>
          <a:p>
            <a:fld id="{921C1EBA-4AE3-4023-A93F-E3A8CECF3CD7}" type="datetime1">
              <a:rPr lang="zh-TW" altLang="en-US" smtClean="0"/>
              <a:t>2017/4/6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AB61DAC7-91FC-4E74-AF5A-65F018F8D5E8}" type="slidenum">
              <a:rPr lang="zh-TW" altLang="en-US" smtClean="0"/>
              <a:t>‹#›</a:t>
            </a:fld>
            <a:endParaRPr lang="zh-TW"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ltLang="zh-TW"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zh-TW" smtClean="0"/>
              <a:t>Click to edit Master text styles</a:t>
            </a:r>
          </a:p>
        </p:txBody>
      </p:sp>
      <p:sp>
        <p:nvSpPr>
          <p:cNvPr id="4" name="Date Placeholder 3"/>
          <p:cNvSpPr>
            <a:spLocks noGrp="1"/>
          </p:cNvSpPr>
          <p:nvPr>
            <p:ph type="dt" sz="half" idx="10"/>
          </p:nvPr>
        </p:nvSpPr>
        <p:spPr/>
        <p:txBody>
          <a:bodyPr/>
          <a:lstStyle/>
          <a:p>
            <a:fld id="{6336BBC7-7EF0-41A0-96F4-460C12ECF964}" type="datetime1">
              <a:rPr lang="zh-TW" altLang="en-US" smtClean="0"/>
              <a:t>2017/4/6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AB61DAC7-91FC-4E74-AF5A-65F018F8D5E8}" type="slidenum">
              <a:rPr lang="zh-TW" altLang="en-US" smtClean="0"/>
              <a:t>‹#›</a:t>
            </a:fld>
            <a:endParaRPr lang="zh-TW" alt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en-US" dirty="0"/>
          </a:p>
        </p:txBody>
      </p:sp>
      <p:sp>
        <p:nvSpPr>
          <p:cNvPr id="5" name="Date Placeholder 4"/>
          <p:cNvSpPr>
            <a:spLocks noGrp="1"/>
          </p:cNvSpPr>
          <p:nvPr>
            <p:ph type="dt" sz="half" idx="10"/>
          </p:nvPr>
        </p:nvSpPr>
        <p:spPr/>
        <p:txBody>
          <a:bodyPr/>
          <a:lstStyle/>
          <a:p>
            <a:fld id="{EAA7EBA0-BD7F-4C69-BF73-6A9B21D437BF}" type="datetime1">
              <a:rPr lang="zh-TW" altLang="en-US" smtClean="0"/>
              <a:t>2017/4/6</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AB61DAC7-91FC-4E74-AF5A-65F018F8D5E8}" type="slidenum">
              <a:rPr lang="zh-TW" altLang="en-US" smtClean="0"/>
              <a:t>‹#›</a:t>
            </a:fld>
            <a:endParaRPr lang="zh-TW"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TW"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TW"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TW"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en-US" dirty="0"/>
          </a:p>
        </p:txBody>
      </p:sp>
      <p:sp>
        <p:nvSpPr>
          <p:cNvPr id="7" name="Date Placeholder 6"/>
          <p:cNvSpPr>
            <a:spLocks noGrp="1"/>
          </p:cNvSpPr>
          <p:nvPr>
            <p:ph type="dt" sz="half" idx="10"/>
          </p:nvPr>
        </p:nvSpPr>
        <p:spPr/>
        <p:txBody>
          <a:bodyPr/>
          <a:lstStyle/>
          <a:p>
            <a:fld id="{82B2CFC6-BE53-4460-B6F9-DE029021B634}" type="datetime1">
              <a:rPr lang="zh-TW" altLang="en-US" smtClean="0"/>
              <a:t>2017/4/6</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AB61DAC7-91FC-4E74-AF5A-65F018F8D5E8}" type="slidenum">
              <a:rPr lang="zh-TW" altLang="en-US" smtClean="0"/>
              <a:t>‹#›</a:t>
            </a:fld>
            <a:endParaRPr lang="zh-TW" alt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smtClean="0"/>
              <a:t>Click to edit Master title style</a:t>
            </a:r>
            <a:endParaRPr lang="en-US"/>
          </a:p>
        </p:txBody>
      </p:sp>
      <p:sp>
        <p:nvSpPr>
          <p:cNvPr id="3" name="Date Placeholder 2"/>
          <p:cNvSpPr>
            <a:spLocks noGrp="1"/>
          </p:cNvSpPr>
          <p:nvPr>
            <p:ph type="dt" sz="half" idx="10"/>
          </p:nvPr>
        </p:nvSpPr>
        <p:spPr/>
        <p:txBody>
          <a:bodyPr/>
          <a:lstStyle/>
          <a:p>
            <a:fld id="{8119F9C4-5F89-4E7F-92DB-59460213F32C}" type="datetime1">
              <a:rPr lang="zh-TW" altLang="en-US" smtClean="0"/>
              <a:t>2017/4/6</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AB61DAC7-91FC-4E74-AF5A-65F018F8D5E8}" type="slidenum">
              <a:rPr lang="zh-TW" altLang="en-US" smtClean="0"/>
              <a:t>‹#›</a:t>
            </a:fld>
            <a:endParaRPr lang="zh-TW"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F38DD3-1005-4BAC-AA0C-93432ED791CA}" type="datetime1">
              <a:rPr lang="zh-TW" altLang="en-US" smtClean="0"/>
              <a:t>2017/4/6</a:t>
            </a:fld>
            <a:endParaRPr lang="zh-TW" altLang="en-US"/>
          </a:p>
        </p:txBody>
      </p:sp>
      <p:sp>
        <p:nvSpPr>
          <p:cNvPr id="3" name="Footer Placeholder 2"/>
          <p:cNvSpPr>
            <a:spLocks noGrp="1"/>
          </p:cNvSpPr>
          <p:nvPr>
            <p:ph type="ftr" sz="quarter" idx="11"/>
          </p:nvPr>
        </p:nvSpPr>
        <p:spPr/>
        <p:txBody>
          <a:bodyPr/>
          <a:lstStyle/>
          <a:p>
            <a:endParaRPr lang="zh-TW" altLang="en-US"/>
          </a:p>
        </p:txBody>
      </p:sp>
      <p:sp>
        <p:nvSpPr>
          <p:cNvPr id="4" name="Slide Number Placeholder 3"/>
          <p:cNvSpPr>
            <a:spLocks noGrp="1"/>
          </p:cNvSpPr>
          <p:nvPr>
            <p:ph type="sldNum" sz="quarter" idx="12"/>
          </p:nvPr>
        </p:nvSpPr>
        <p:spPr/>
        <p:txBody>
          <a:bodyPr/>
          <a:lstStyle/>
          <a:p>
            <a:fld id="{AB61DAC7-91FC-4E74-AF5A-65F018F8D5E8}" type="slidenum">
              <a:rPr lang="zh-TW" altLang="en-US" smtClean="0"/>
              <a:t>‹#›</a:t>
            </a:fld>
            <a:endParaRPr lang="zh-TW"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ltLang="zh-TW"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TW" smtClean="0"/>
              <a:t>Click to edit Master text styles</a:t>
            </a:r>
          </a:p>
        </p:txBody>
      </p:sp>
      <p:sp>
        <p:nvSpPr>
          <p:cNvPr id="5" name="Date Placeholder 4"/>
          <p:cNvSpPr>
            <a:spLocks noGrp="1"/>
          </p:cNvSpPr>
          <p:nvPr>
            <p:ph type="dt" sz="half" idx="10"/>
          </p:nvPr>
        </p:nvSpPr>
        <p:spPr/>
        <p:txBody>
          <a:bodyPr/>
          <a:lstStyle/>
          <a:p>
            <a:fld id="{BE80D065-3E39-4204-8127-E1E54729910B}" type="datetime1">
              <a:rPr lang="zh-TW" altLang="en-US" smtClean="0"/>
              <a:t>2017/4/6</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AB61DAC7-91FC-4E74-AF5A-65F018F8D5E8}" type="slidenum">
              <a:rPr lang="zh-TW" altLang="en-US" smtClean="0"/>
              <a:t>‹#›</a:t>
            </a:fld>
            <a:endParaRPr lang="zh-TW" alt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ltLang="zh-TW"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TW"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TW" smtClean="0"/>
              <a:t>Click to edit Master text styles</a:t>
            </a:r>
          </a:p>
        </p:txBody>
      </p:sp>
      <p:sp>
        <p:nvSpPr>
          <p:cNvPr id="5" name="Date Placeholder 4"/>
          <p:cNvSpPr>
            <a:spLocks noGrp="1"/>
          </p:cNvSpPr>
          <p:nvPr>
            <p:ph type="dt" sz="half" idx="10"/>
          </p:nvPr>
        </p:nvSpPr>
        <p:spPr/>
        <p:txBody>
          <a:bodyPr/>
          <a:lstStyle/>
          <a:p>
            <a:fld id="{10A97A23-143A-4020-8FC3-55A68EFCDDF3}" type="datetime1">
              <a:rPr lang="zh-TW" altLang="en-US" smtClean="0"/>
              <a:t>2017/4/6</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AB61DAC7-91FC-4E74-AF5A-65F018F8D5E8}" type="slidenum">
              <a:rPr lang="zh-TW" altLang="en-US" smtClean="0"/>
              <a:t>‹#›</a:t>
            </a:fld>
            <a:endParaRPr lang="zh-TW"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ltLang="zh-TW"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A375B57E-3439-432D-A0B4-69E13B96BE7E}" type="datetime1">
              <a:rPr lang="zh-TW" altLang="en-US" smtClean="0"/>
              <a:t>2017/4/6</a:t>
            </a:fld>
            <a:endParaRPr lang="zh-TW" alt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zh-TW" alt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AB61DAC7-91FC-4E74-AF5A-65F018F8D5E8}" type="slidenum">
              <a:rPr lang="zh-TW" altLang="en-US" smtClean="0"/>
              <a:t>‹#›</a:t>
            </a:fld>
            <a:endParaRPr lang="zh-TW" alt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ft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carolmasg@gmail.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The-Flight-of-Geese.mpeg"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www.google.com.hk/url?sa=i&amp;rct=j&amp;q=&amp;esrc=s&amp;frm=1&amp;source=images&amp;cd=&amp;cad=rja&amp;docid=8mtdWKVEQPtLjM&amp;tbnid=QmoEeXXS4n_QvM:&amp;ved=0CAUQjRw&amp;url=http://lastxtemplar.wordpress.com/2012/09/02/user-xp-and-prototyping-35/&amp;ei=4jw5UpK8B6vBiQeanoCYCQ&amp;psig=AFQjCNGfiechS6m4RXou5ZdscY6F0VileA&amp;ust=1379569213661369"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www.google.com.hk/url?sa=i&amp;rct=j&amp;q=&amp;esrc=s&amp;frm=1&amp;source=images&amp;cd=&amp;cad=rja&amp;docid=KDzXb2EhOeKmkM&amp;tbnid=3okMQdW7zNrKqM:&amp;ved=0CAUQjRw&amp;url=http://www.nextgreenheroes.com/action-learning&amp;ei=E340UreQG-qKiQfwrIHADw&amp;psig=AFQjCNEZj4xtOdIYvzP1Ia3wyI0ptIC_Lw&amp;ust=1379257347449342"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www.google.com.hk/url?sa=i&amp;rct=j&amp;q=&amp;esrc=s&amp;frm=1&amp;source=images&amp;cd=&amp;cad=rja&amp;docid=KDzXb2EhOeKmkM&amp;tbnid=3okMQdW7zNrKqM:&amp;ved=0CAUQjRw&amp;url=http://www.nextgreenheroes.com/action-learning&amp;ei=E340UreQG-qKiQfwrIHADw&amp;psig=AFQjCNEZj4xtOdIYvzP1Ia3wyI0ptIC_Lw&amp;ust=1379257347449342"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www.google.com.hk/url?sa=i&amp;rct=j&amp;q=&amp;esrc=s&amp;frm=1&amp;source=images&amp;cd=&amp;cad=rja&amp;docid=KDzXb2EhOeKmkM&amp;tbnid=3okMQdW7zNrKqM:&amp;ved=0CAUQjRw&amp;url=http://www.nextgreenheroes.com/action-learning&amp;ei=E340UreQG-qKiQfwrIHADw&amp;psig=AFQjCNEZj4xtOdIYvzP1Ia3wyI0ptIC_Lw&amp;ust=1379257347449342"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www.google.com.hk/url?sa=i&amp;rct=j&amp;q=&amp;esrc=s&amp;frm=1&amp;source=images&amp;cd=&amp;cad=rja&amp;docid=KDzXb2EhOeKmkM&amp;tbnid=3okMQdW7zNrKqM:&amp;ved=0CAUQjRw&amp;url=http://www.nextgreenheroes.com/action-learning&amp;ei=E340UreQG-qKiQfwrIHADw&amp;psig=AFQjCNEZj4xtOdIYvzP1Ia3wyI0ptIC_Lw&amp;ust=1379257347449342"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www.google.com.hk/url?sa=i&amp;rct=j&amp;q=&amp;esrc=s&amp;frm=1&amp;source=images&amp;cd=&amp;cad=rja&amp;docid=KDzXb2EhOeKmkM&amp;tbnid=3okMQdW7zNrKqM:&amp;ved=0CAUQjRw&amp;url=http://www.nextgreenheroes.com/action-learning&amp;ei=E340UreQG-qKiQfwrIHADw&amp;psig=AFQjCNEZj4xtOdIYvzP1Ia3wyI0ptIC_Lw&amp;ust=1379257347449342"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www.google.com.hk/url?sa=i&amp;rct=j&amp;q=&amp;esrc=s&amp;frm=1&amp;source=images&amp;cd=&amp;cad=rja&amp;docid=KDzXb2EhOeKmkM&amp;tbnid=3okMQdW7zNrKqM:&amp;ved=0CAUQjRw&amp;url=http://www.nextgreenheroes.com/action-learning&amp;ei=E340UreQG-qKiQfwrIHADw&amp;psig=AFQjCNEZj4xtOdIYvzP1Ia3wyI0ptIC_Lw&amp;ust=1379257347449342"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www.google.com.hk/url?sa=i&amp;rct=j&amp;q=&amp;esrc=s&amp;frm=1&amp;source=images&amp;cd=&amp;cad=rja&amp;docid=KDzXb2EhOeKmkM&amp;tbnid=3okMQdW7zNrKqM:&amp;ved=0CAUQjRw&amp;url=http://www.nextgreenheroes.com/action-learning&amp;ei=E340UreQG-qKiQfwrIHADw&amp;psig=AFQjCNEZj4xtOdIYvzP1Ia3wyI0ptIC_Lw&amp;ust=1379257347449342"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www.google.com.hk/url?sa=i&amp;rct=j&amp;q=&amp;esrc=s&amp;frm=1&amp;source=images&amp;cd=&amp;cad=rja&amp;docid=KDzXb2EhOeKmkM&amp;tbnid=3okMQdW7zNrKqM:&amp;ved=0CAUQjRw&amp;url=http://www.nextgreenheroes.com/action-learning&amp;ei=E340UreQG-qKiQfwrIHADw&amp;psig=AFQjCNEZj4xtOdIYvzP1Ia3wyI0ptIC_Lw&amp;ust=1379257347449342"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1371600"/>
            <a:ext cx="8856984" cy="1927225"/>
          </a:xfrm>
        </p:spPr>
        <p:txBody>
          <a:bodyPr/>
          <a:lstStyle/>
          <a:p>
            <a:pPr algn="ctr"/>
            <a:r>
              <a:rPr lang="en-US" altLang="zh-TW" sz="4000" dirty="0" smtClean="0"/>
              <a:t>Reflection in service-learning:</a:t>
            </a:r>
            <a:br>
              <a:rPr lang="en-US" altLang="zh-TW" sz="4000" dirty="0" smtClean="0"/>
            </a:br>
            <a:r>
              <a:rPr lang="en-US" altLang="zh-TW" sz="4000" dirty="0" smtClean="0"/>
              <a:t>Let’s Becoming a Reflective Learner Together</a:t>
            </a:r>
            <a:endParaRPr lang="zh-TW" altLang="en-US" sz="4000" dirty="0"/>
          </a:p>
        </p:txBody>
      </p:sp>
      <p:sp>
        <p:nvSpPr>
          <p:cNvPr id="3" name="Subtitle 2"/>
          <p:cNvSpPr>
            <a:spLocks noGrp="1"/>
          </p:cNvSpPr>
          <p:nvPr>
            <p:ph type="subTitle" idx="1"/>
          </p:nvPr>
        </p:nvSpPr>
        <p:spPr>
          <a:xfrm>
            <a:off x="971600" y="3573016"/>
            <a:ext cx="7632848" cy="1440904"/>
          </a:xfrm>
        </p:spPr>
        <p:txBody>
          <a:bodyPr>
            <a:normAutofit/>
          </a:bodyPr>
          <a:lstStyle/>
          <a:p>
            <a:pPr algn="ctr"/>
            <a:r>
              <a:rPr lang="en-SG" altLang="zh-TW" sz="1800" dirty="0" smtClean="0"/>
              <a:t>By </a:t>
            </a:r>
            <a:r>
              <a:rPr lang="en-SG" altLang="zh-TW" sz="1800" dirty="0" err="1" smtClean="0"/>
              <a:t>Dr.Carol</a:t>
            </a:r>
            <a:r>
              <a:rPr lang="en-SG" altLang="zh-TW" sz="1800" dirty="0" smtClean="0"/>
              <a:t> Ma Hok Ka </a:t>
            </a:r>
          </a:p>
          <a:p>
            <a:pPr algn="ctr"/>
            <a:r>
              <a:rPr lang="en-SG" altLang="zh-TW" sz="1800" dirty="0" smtClean="0"/>
              <a:t>Senior Fellow (Service-Learning) &amp; Senior Lecturer (Common Curriculum), Singapore University of Social Sciences, Singapore</a:t>
            </a:r>
          </a:p>
          <a:p>
            <a:pPr algn="ctr"/>
            <a:r>
              <a:rPr lang="en-SG" altLang="zh-TW" sz="1800" dirty="0" smtClean="0"/>
              <a:t>(</a:t>
            </a:r>
            <a:r>
              <a:rPr lang="en-SG" altLang="zh-TW" sz="1800" dirty="0" smtClean="0">
                <a:hlinkClick r:id="rId2"/>
              </a:rPr>
              <a:t>carolmasg@gmail.com</a:t>
            </a:r>
            <a:r>
              <a:rPr lang="en-SG" altLang="zh-TW" sz="1800" dirty="0" smtClean="0"/>
              <a:t>; carolmahk@suss.edu.sg)</a:t>
            </a:r>
            <a:endParaRPr lang="zh-TW" altLang="en-US" sz="1800" dirty="0"/>
          </a:p>
        </p:txBody>
      </p:sp>
    </p:spTree>
    <p:extLst>
      <p:ext uri="{BB962C8B-B14F-4D97-AF65-F5344CB8AC3E}">
        <p14:creationId xmlns:p14="http://schemas.microsoft.com/office/powerpoint/2010/main" val="8583830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990600"/>
          </a:xfrm>
        </p:spPr>
        <p:txBody>
          <a:bodyPr/>
          <a:lstStyle/>
          <a:p>
            <a:r>
              <a:rPr lang="en-US" altLang="zh-TW" dirty="0" smtClean="0"/>
              <a:t>What is Reflection?</a:t>
            </a:r>
            <a:endParaRPr lang="zh-TW" altLang="en-US" dirty="0"/>
          </a:p>
        </p:txBody>
      </p:sp>
      <p:sp>
        <p:nvSpPr>
          <p:cNvPr id="3" name="Content Placeholder 2"/>
          <p:cNvSpPr>
            <a:spLocks noGrp="1"/>
          </p:cNvSpPr>
          <p:nvPr>
            <p:ph idx="1"/>
          </p:nvPr>
        </p:nvSpPr>
        <p:spPr>
          <a:xfrm>
            <a:off x="323528" y="1196752"/>
            <a:ext cx="8435280" cy="4876800"/>
          </a:xfrm>
        </p:spPr>
        <p:txBody>
          <a:bodyPr>
            <a:normAutofit/>
          </a:bodyPr>
          <a:lstStyle/>
          <a:p>
            <a:r>
              <a:rPr lang="en-US" altLang="zh-TW" dirty="0" smtClean="0"/>
              <a:t>Reflection as the “active, persistent and careful consideration of any belief or supposed form of knowledge in the light of the grounds that support it and the further considerations to which it tends” (Dewey, 1933, p.9)</a:t>
            </a:r>
          </a:p>
          <a:p>
            <a:pPr lvl="1"/>
            <a:endParaRPr lang="en-US" altLang="zh-TW" dirty="0" smtClean="0"/>
          </a:p>
          <a:p>
            <a:r>
              <a:rPr lang="en-US" altLang="zh-HK" dirty="0"/>
              <a:t>Dewey’s view of reflective learning (1933)</a:t>
            </a:r>
            <a:endParaRPr lang="en-US" altLang="zh-TW" dirty="0" smtClean="0"/>
          </a:p>
          <a:p>
            <a:pPr marL="0" indent="0">
              <a:buNone/>
            </a:pPr>
            <a:endParaRPr lang="en-US" altLang="zh-TW" dirty="0" smtClean="0"/>
          </a:p>
        </p:txBody>
      </p:sp>
      <p:graphicFrame>
        <p:nvGraphicFramePr>
          <p:cNvPr id="6" name="Diagram 5"/>
          <p:cNvGraphicFramePr/>
          <p:nvPr>
            <p:extLst>
              <p:ext uri="{D42A27DB-BD31-4B8C-83A1-F6EECF244321}">
                <p14:modId xmlns:p14="http://schemas.microsoft.com/office/powerpoint/2010/main" val="1928893203"/>
              </p:ext>
            </p:extLst>
          </p:nvPr>
        </p:nvGraphicFramePr>
        <p:xfrm>
          <a:off x="775862" y="3068960"/>
          <a:ext cx="8116618" cy="33843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496652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dirty="0" smtClean="0"/>
              <a:t>What is Reflection?</a:t>
            </a:r>
            <a:endParaRPr lang="zh-HK" altLang="en-US" dirty="0"/>
          </a:p>
        </p:txBody>
      </p:sp>
      <p:sp>
        <p:nvSpPr>
          <p:cNvPr id="4" name="Text Placeholder 3"/>
          <p:cNvSpPr>
            <a:spLocks noGrp="1"/>
          </p:cNvSpPr>
          <p:nvPr>
            <p:ph type="body" idx="1"/>
          </p:nvPr>
        </p:nvSpPr>
        <p:spPr/>
        <p:txBody>
          <a:bodyPr>
            <a:noAutofit/>
          </a:bodyPr>
          <a:lstStyle/>
          <a:p>
            <a:r>
              <a:rPr lang="en-US" altLang="zh-HK" sz="2400" b="1" dirty="0" smtClean="0"/>
              <a:t>Outcome-oriented</a:t>
            </a:r>
            <a:endParaRPr lang="zh-HK" altLang="en-US" sz="2400" b="1" dirty="0"/>
          </a:p>
        </p:txBody>
      </p:sp>
      <p:sp>
        <p:nvSpPr>
          <p:cNvPr id="5" name="Content Placeholder 4"/>
          <p:cNvSpPr>
            <a:spLocks noGrp="1"/>
          </p:cNvSpPr>
          <p:nvPr>
            <p:ph sz="half" idx="2"/>
          </p:nvPr>
        </p:nvSpPr>
        <p:spPr/>
        <p:txBody>
          <a:bodyPr/>
          <a:lstStyle/>
          <a:p>
            <a:r>
              <a:rPr lang="en-US" altLang="zh-HK" u="sng" dirty="0" smtClean="0"/>
              <a:t>“Objective” </a:t>
            </a:r>
            <a:r>
              <a:rPr lang="en-US" altLang="zh-HK" dirty="0" smtClean="0"/>
              <a:t>evaluation </a:t>
            </a:r>
          </a:p>
          <a:p>
            <a:endParaRPr lang="en-US" altLang="zh-HK" dirty="0" smtClean="0"/>
          </a:p>
          <a:p>
            <a:r>
              <a:rPr lang="en-US" altLang="zh-HK" dirty="0" smtClean="0"/>
              <a:t>Appropriate for determining effective ways to reach educational/learning objectives</a:t>
            </a:r>
          </a:p>
          <a:p>
            <a:pPr marL="0" indent="0">
              <a:buNone/>
            </a:pPr>
            <a:r>
              <a:rPr lang="en-US" altLang="zh-HK" dirty="0" smtClean="0"/>
              <a:t>(focus on Exam result) </a:t>
            </a:r>
            <a:endParaRPr lang="zh-HK" altLang="en-US" dirty="0"/>
          </a:p>
        </p:txBody>
      </p:sp>
      <p:sp>
        <p:nvSpPr>
          <p:cNvPr id="6" name="Text Placeholder 5"/>
          <p:cNvSpPr>
            <a:spLocks noGrp="1"/>
          </p:cNvSpPr>
          <p:nvPr>
            <p:ph type="body" sz="quarter" idx="3"/>
          </p:nvPr>
        </p:nvSpPr>
        <p:spPr/>
        <p:txBody>
          <a:bodyPr>
            <a:normAutofit/>
          </a:bodyPr>
          <a:lstStyle/>
          <a:p>
            <a:r>
              <a:rPr lang="en-US" altLang="zh-HK" sz="2400" b="1" dirty="0" smtClean="0"/>
              <a:t>Process-oriented</a:t>
            </a:r>
            <a:endParaRPr lang="zh-HK" altLang="en-US" sz="2400" b="1" dirty="0"/>
          </a:p>
        </p:txBody>
      </p:sp>
      <p:sp>
        <p:nvSpPr>
          <p:cNvPr id="7" name="Content Placeholder 6"/>
          <p:cNvSpPr>
            <a:spLocks noGrp="1"/>
          </p:cNvSpPr>
          <p:nvPr>
            <p:ph sz="quarter" idx="4"/>
          </p:nvPr>
        </p:nvSpPr>
        <p:spPr/>
        <p:txBody>
          <a:bodyPr/>
          <a:lstStyle/>
          <a:p>
            <a:r>
              <a:rPr lang="en-US" altLang="zh-HK" dirty="0" smtClean="0"/>
              <a:t>Focus more on </a:t>
            </a:r>
            <a:r>
              <a:rPr lang="en-US" altLang="zh-HK" u="sng" dirty="0" smtClean="0"/>
              <a:t>how individual learners learn</a:t>
            </a:r>
            <a:r>
              <a:rPr lang="en-US" altLang="zh-HK" dirty="0" smtClean="0"/>
              <a:t> and </a:t>
            </a:r>
            <a:r>
              <a:rPr lang="en-US" altLang="zh-HK" u="sng" dirty="0" smtClean="0"/>
              <a:t>grow</a:t>
            </a:r>
            <a:r>
              <a:rPr lang="en-US" altLang="zh-HK" dirty="0" smtClean="0"/>
              <a:t> through their own experiences</a:t>
            </a:r>
          </a:p>
          <a:p>
            <a:endParaRPr lang="en-US" altLang="zh-HK" dirty="0"/>
          </a:p>
          <a:p>
            <a:r>
              <a:rPr lang="en-US" altLang="zh-HK" dirty="0" smtClean="0"/>
              <a:t>Experiential learning</a:t>
            </a:r>
          </a:p>
          <a:p>
            <a:endParaRPr lang="en-US" altLang="zh-HK" dirty="0"/>
          </a:p>
          <a:p>
            <a:r>
              <a:rPr lang="en-US" altLang="zh-HK" dirty="0" smtClean="0"/>
              <a:t>Self-directed learning</a:t>
            </a:r>
            <a:endParaRPr lang="zh-HK" altLang="en-US" dirty="0"/>
          </a:p>
        </p:txBody>
      </p:sp>
    </p:spTree>
    <p:extLst>
      <p:ext uri="{BB962C8B-B14F-4D97-AF65-F5344CB8AC3E}">
        <p14:creationId xmlns:p14="http://schemas.microsoft.com/office/powerpoint/2010/main" val="18566056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zh-TW" dirty="0" smtClean="0"/>
              <a:t>What </a:t>
            </a:r>
            <a:r>
              <a:rPr lang="en-US" altLang="zh-TW" dirty="0"/>
              <a:t>is Reflection?</a:t>
            </a:r>
            <a:endParaRPr lang="zh-HK" altLang="en-US" dirty="0"/>
          </a:p>
        </p:txBody>
      </p:sp>
      <p:sp>
        <p:nvSpPr>
          <p:cNvPr id="8" name="Content Placeholder 7"/>
          <p:cNvSpPr>
            <a:spLocks noGrp="1"/>
          </p:cNvSpPr>
          <p:nvPr>
            <p:ph idx="1"/>
          </p:nvPr>
        </p:nvSpPr>
        <p:spPr/>
        <p:txBody>
          <a:bodyPr>
            <a:normAutofit/>
          </a:bodyPr>
          <a:lstStyle/>
          <a:p>
            <a:r>
              <a:rPr lang="en-US" altLang="zh-TW" dirty="0"/>
              <a:t>Adaptive learning (van </a:t>
            </a:r>
            <a:r>
              <a:rPr lang="en-US" altLang="zh-TW" dirty="0" err="1"/>
              <a:t>Woerkom</a:t>
            </a:r>
            <a:r>
              <a:rPr lang="en-US" altLang="zh-TW" dirty="0"/>
              <a:t>, 2004</a:t>
            </a:r>
            <a:r>
              <a:rPr lang="en-US" altLang="zh-TW" dirty="0" smtClean="0"/>
              <a:t>)</a:t>
            </a:r>
          </a:p>
          <a:p>
            <a:pPr lvl="1"/>
            <a:r>
              <a:rPr lang="en-US" altLang="zh-TW" dirty="0" smtClean="0"/>
              <a:t>Learners manage to handle certain tasks or situation in a routinized way</a:t>
            </a:r>
          </a:p>
          <a:p>
            <a:pPr lvl="1"/>
            <a:r>
              <a:rPr lang="en-US" altLang="zh-TW" dirty="0" smtClean="0"/>
              <a:t>Turn reflection to a lesson (experience or knowledge)</a:t>
            </a:r>
          </a:p>
          <a:p>
            <a:endParaRPr lang="en-US" altLang="zh-TW" dirty="0"/>
          </a:p>
          <a:p>
            <a:r>
              <a:rPr lang="en-US" altLang="zh-TW" dirty="0"/>
              <a:t>Self-construction (Dempsey, </a:t>
            </a:r>
            <a:r>
              <a:rPr lang="en-US" altLang="zh-TW" dirty="0" err="1"/>
              <a:t>Halton</a:t>
            </a:r>
            <a:r>
              <a:rPr lang="en-US" altLang="zh-TW" dirty="0"/>
              <a:t> and Murphy, 2001</a:t>
            </a:r>
            <a:r>
              <a:rPr lang="en-US" altLang="zh-TW" dirty="0" smtClean="0"/>
              <a:t>)</a:t>
            </a:r>
          </a:p>
          <a:p>
            <a:pPr lvl="1"/>
            <a:r>
              <a:rPr lang="en-US" altLang="zh-TW" dirty="0" smtClean="0"/>
              <a:t>A kind of developmental learning</a:t>
            </a:r>
          </a:p>
          <a:p>
            <a:pPr lvl="1"/>
            <a:r>
              <a:rPr lang="en-US" altLang="zh-TW" dirty="0" smtClean="0"/>
              <a:t>Based on our ability to break our way out of the conventional procedures, and to design something new (solutions, thoughts, actions) for problem-solving</a:t>
            </a:r>
          </a:p>
          <a:p>
            <a:endParaRPr lang="zh-HK" altLang="en-US" dirty="0"/>
          </a:p>
        </p:txBody>
      </p:sp>
    </p:spTree>
    <p:extLst>
      <p:ext uri="{BB962C8B-B14F-4D97-AF65-F5344CB8AC3E}">
        <p14:creationId xmlns:p14="http://schemas.microsoft.com/office/powerpoint/2010/main" val="39626064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altLang="zh-TW" dirty="0"/>
              <a:t> </a:t>
            </a:r>
            <a:r>
              <a:rPr lang="en-US" altLang="zh-TW" dirty="0" smtClean="0"/>
              <a:t>How many of your students have these perspectives when they reflect? </a:t>
            </a:r>
            <a:endParaRPr lang="zh-HK" altLang="en-US" dirty="0"/>
          </a:p>
        </p:txBody>
      </p:sp>
      <p:sp>
        <p:nvSpPr>
          <p:cNvPr id="8" name="Content Placeholder 7"/>
          <p:cNvSpPr>
            <a:spLocks noGrp="1"/>
          </p:cNvSpPr>
          <p:nvPr>
            <p:ph idx="1"/>
          </p:nvPr>
        </p:nvSpPr>
        <p:spPr/>
        <p:txBody>
          <a:bodyPr>
            <a:normAutofit/>
          </a:bodyPr>
          <a:lstStyle/>
          <a:p>
            <a:r>
              <a:rPr lang="en-US" altLang="zh-TW" dirty="0" smtClean="0"/>
              <a:t>Self-awareness </a:t>
            </a:r>
            <a:r>
              <a:rPr lang="en-US" altLang="zh-TW" dirty="0"/>
              <a:t>(Loo, 2002</a:t>
            </a:r>
            <a:r>
              <a:rPr lang="en-US" altLang="zh-TW" dirty="0" smtClean="0"/>
              <a:t>)</a:t>
            </a:r>
          </a:p>
          <a:p>
            <a:pPr lvl="1"/>
            <a:r>
              <a:rPr lang="en-US" altLang="zh-TW" dirty="0" smtClean="0"/>
              <a:t>Self-awareness begins with self-reflection</a:t>
            </a:r>
          </a:p>
          <a:p>
            <a:pPr lvl="1"/>
            <a:r>
              <a:rPr lang="en-US" altLang="zh-TW" dirty="0" err="1" smtClean="0"/>
              <a:t>Recognise</a:t>
            </a:r>
            <a:r>
              <a:rPr lang="en-US" altLang="zh-TW" dirty="0" smtClean="0"/>
              <a:t> what they think and do something, and be able to consciously change or </a:t>
            </a:r>
            <a:r>
              <a:rPr lang="en-US" altLang="zh-TW" dirty="0" err="1" smtClean="0"/>
              <a:t>modigy</a:t>
            </a:r>
            <a:r>
              <a:rPr lang="en-US" altLang="zh-TW" dirty="0" smtClean="0"/>
              <a:t> it</a:t>
            </a:r>
            <a:endParaRPr lang="en-US" altLang="zh-TW" dirty="0"/>
          </a:p>
          <a:p>
            <a:endParaRPr lang="en-US" altLang="zh-TW" dirty="0"/>
          </a:p>
          <a:p>
            <a:r>
              <a:rPr lang="en-US" altLang="zh-TW" dirty="0"/>
              <a:t>Critical self-reflection (Cope, 2003)</a:t>
            </a:r>
            <a:endParaRPr lang="zh-TW" altLang="en-US" dirty="0"/>
          </a:p>
          <a:p>
            <a:pPr lvl="1"/>
            <a:r>
              <a:rPr lang="en-US" altLang="zh-HK" dirty="0" smtClean="0"/>
              <a:t>Meaning-making (making sense of an experience and making an interpretation of it)</a:t>
            </a:r>
          </a:p>
          <a:p>
            <a:pPr lvl="1"/>
            <a:r>
              <a:rPr lang="en-US" altLang="zh-HK" dirty="0" smtClean="0"/>
              <a:t>The process of making a new or revised interpretation of the meaning of an experience, which leads to more understanding of the experience and situation, appreciation of what happened to you, and action for the future</a:t>
            </a:r>
            <a:endParaRPr lang="zh-HK" altLang="en-US" dirty="0"/>
          </a:p>
        </p:txBody>
      </p:sp>
    </p:spTree>
    <p:extLst>
      <p:ext uri="{BB962C8B-B14F-4D97-AF65-F5344CB8AC3E}">
        <p14:creationId xmlns:p14="http://schemas.microsoft.com/office/powerpoint/2010/main" val="20125066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Gibbs’s Reflective Cycle </a:t>
            </a:r>
            <a:endParaRPr lang="en-SG" dirty="0"/>
          </a:p>
        </p:txBody>
      </p:sp>
      <p:pic>
        <p:nvPicPr>
          <p:cNvPr id="4" name="Content Placeholder 3"/>
          <p:cNvPicPr>
            <a:picLocks noGrp="1" noChangeAspect="1"/>
          </p:cNvPicPr>
          <p:nvPr>
            <p:ph idx="1"/>
          </p:nvPr>
        </p:nvPicPr>
        <p:blipFill>
          <a:blip r:embed="rId2"/>
          <a:stretch>
            <a:fillRect/>
          </a:stretch>
        </p:blipFill>
        <p:spPr>
          <a:xfrm>
            <a:off x="1259632" y="1600200"/>
            <a:ext cx="6624735" cy="4876800"/>
          </a:xfrm>
          <a:prstGeom prst="rect">
            <a:avLst/>
          </a:prstGeom>
        </p:spPr>
      </p:pic>
    </p:spTree>
    <p:extLst>
      <p:ext uri="{BB962C8B-B14F-4D97-AF65-F5344CB8AC3E}">
        <p14:creationId xmlns:p14="http://schemas.microsoft.com/office/powerpoint/2010/main" val="24012100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zh-TW" dirty="0" smtClean="0"/>
              <a:t>Process of reflection</a:t>
            </a:r>
            <a:endParaRPr lang="zh-TW" altLang="en-US" dirty="0"/>
          </a:p>
        </p:txBody>
      </p:sp>
      <p:sp>
        <p:nvSpPr>
          <p:cNvPr id="3" name="Content Placeholder 2"/>
          <p:cNvSpPr>
            <a:spLocks noGrp="1"/>
          </p:cNvSpPr>
          <p:nvPr>
            <p:ph idx="1"/>
          </p:nvPr>
        </p:nvSpPr>
        <p:spPr/>
        <p:txBody>
          <a:bodyPr/>
          <a:lstStyle/>
          <a:p>
            <a:pPr marL="0" indent="0">
              <a:buNone/>
            </a:pPr>
            <a:r>
              <a:rPr lang="en-US" altLang="zh-TW" dirty="0" smtClean="0"/>
              <a:t>Hay, </a:t>
            </a:r>
            <a:r>
              <a:rPr lang="en-US" altLang="zh-TW" dirty="0" err="1" smtClean="0"/>
              <a:t>Peltier</a:t>
            </a:r>
            <a:r>
              <a:rPr lang="en-US" altLang="zh-TW" dirty="0" smtClean="0"/>
              <a:t> and </a:t>
            </a:r>
            <a:r>
              <a:rPr lang="en-US" altLang="zh-TW" dirty="0" err="1" smtClean="0"/>
              <a:t>Drago</a:t>
            </a:r>
            <a:r>
              <a:rPr lang="en-US" altLang="zh-TW" dirty="0" smtClean="0"/>
              <a:t> (2004): </a:t>
            </a:r>
            <a:r>
              <a:rPr lang="en-US" altLang="zh-TW" b="1" dirty="0" smtClean="0"/>
              <a:t>Reflection process</a:t>
            </a:r>
          </a:p>
          <a:p>
            <a:pPr marL="0" indent="0">
              <a:buNone/>
            </a:pPr>
            <a:endParaRPr lang="zh-TW" altLang="en-US" dirty="0"/>
          </a:p>
        </p:txBody>
      </p:sp>
      <p:graphicFrame>
        <p:nvGraphicFramePr>
          <p:cNvPr id="4" name="Diagram 3"/>
          <p:cNvGraphicFramePr/>
          <p:nvPr>
            <p:extLst>
              <p:ext uri="{D42A27DB-BD31-4B8C-83A1-F6EECF244321}">
                <p14:modId xmlns:p14="http://schemas.microsoft.com/office/powerpoint/2010/main" val="2512283170"/>
              </p:ext>
            </p:extLst>
          </p:nvPr>
        </p:nvGraphicFramePr>
        <p:xfrm>
          <a:off x="1259632" y="227687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263796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SG" dirty="0" smtClean="0"/>
              <a:t>Reflection time: Leadership and teamwork</a:t>
            </a:r>
            <a:endParaRPr lang="en-SG" dirty="0"/>
          </a:p>
        </p:txBody>
      </p:sp>
      <p:sp>
        <p:nvSpPr>
          <p:cNvPr id="3" name="Content Placeholder 2"/>
          <p:cNvSpPr>
            <a:spLocks noGrp="1"/>
          </p:cNvSpPr>
          <p:nvPr>
            <p:ph idx="1"/>
          </p:nvPr>
        </p:nvSpPr>
        <p:spPr/>
        <p:txBody>
          <a:bodyPr/>
          <a:lstStyle/>
          <a:p>
            <a:r>
              <a:rPr lang="en-SG" dirty="0"/>
              <a:t>https://www.youtube.com/watch?v=Hj86lE2tpP0</a:t>
            </a:r>
          </a:p>
        </p:txBody>
      </p:sp>
      <p:pic>
        <p:nvPicPr>
          <p:cNvPr id="6" name="Picture 5">
            <a:hlinkClick r:id="rId2" action="ppaction://hlinkfile"/>
          </p:cNvPr>
          <p:cNvPicPr>
            <a:picLocks noChangeAspect="1"/>
          </p:cNvPicPr>
          <p:nvPr/>
        </p:nvPicPr>
        <p:blipFill>
          <a:blip r:embed="rId3"/>
          <a:stretch>
            <a:fillRect/>
          </a:stretch>
        </p:blipFill>
        <p:spPr>
          <a:xfrm>
            <a:off x="1763688" y="2276872"/>
            <a:ext cx="6192688" cy="3672408"/>
          </a:xfrm>
          <a:prstGeom prst="rect">
            <a:avLst/>
          </a:prstGeom>
        </p:spPr>
      </p:pic>
    </p:spTree>
    <p:extLst>
      <p:ext uri="{BB962C8B-B14F-4D97-AF65-F5344CB8AC3E}">
        <p14:creationId xmlns:p14="http://schemas.microsoft.com/office/powerpoint/2010/main" val="15102784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Vertical Title 1"/>
          <p:cNvSpPr>
            <a:spLocks noGrp="1"/>
          </p:cNvSpPr>
          <p:nvPr>
            <p:ph type="title" orient="vert"/>
          </p:nvPr>
        </p:nvSpPr>
        <p:spPr>
          <a:xfrm rot="10800000">
            <a:off x="8279607" y="2920603"/>
            <a:ext cx="775097" cy="2909888"/>
          </a:xfrm>
        </p:spPr>
        <p:txBody>
          <a:bodyPr>
            <a:normAutofit fontScale="90000"/>
          </a:bodyPr>
          <a:lstStyle/>
          <a:p>
            <a:pPr eaLnBrk="1" hangingPunct="1"/>
            <a:r>
              <a:rPr lang="en-US" altLang="zh-TW" smtClean="0">
                <a:latin typeface="Estrangelo Edessa" panose="03080600000000000000" pitchFamily="66" charset="0"/>
                <a:ea typeface="PMingLiU" panose="02020500000000000000" pitchFamily="18" charset="-120"/>
                <a:cs typeface="Estrangelo Edessa" panose="03080600000000000000" pitchFamily="66" charset="0"/>
              </a:rPr>
              <a:t>Choose ONE Card</a:t>
            </a:r>
            <a:endParaRPr lang="zh-TW" altLang="en-US" smtClean="0">
              <a:latin typeface="Estrangelo Edessa" panose="03080600000000000000" pitchFamily="66" charset="0"/>
              <a:ea typeface="PMingLiU" panose="02020500000000000000" pitchFamily="18" charset="-120"/>
              <a:cs typeface="Estrangelo Edessa" panose="03080600000000000000" pitchFamily="66" charset="0"/>
            </a:endParaRPr>
          </a:p>
        </p:txBody>
      </p:sp>
      <p:pic>
        <p:nvPicPr>
          <p:cNvPr id="10243" name="Picture 4" descr="http://files.customize.org/thumbnails/larger/58188.jpg"/>
          <p:cNvPicPr>
            <a:picLocks noChangeAspect="1" noChangeArrowheads="1"/>
          </p:cNvPicPr>
          <p:nvPr/>
        </p:nvPicPr>
        <p:blipFill>
          <a:blip r:embed="rId2">
            <a:extLst>
              <a:ext uri="{28A0092B-C50C-407E-A947-70E740481C1C}">
                <a14:useLocalDpi xmlns:a14="http://schemas.microsoft.com/office/drawing/2010/main" val="0"/>
              </a:ext>
            </a:extLst>
          </a:blip>
          <a:srcRect b="2374"/>
          <a:stretch>
            <a:fillRect/>
          </a:stretch>
        </p:blipFill>
        <p:spPr bwMode="auto">
          <a:xfrm>
            <a:off x="0" y="1244204"/>
            <a:ext cx="7210425" cy="4398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78392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95536" y="836712"/>
            <a:ext cx="8606109" cy="777479"/>
          </a:xfrm>
        </p:spPr>
        <p:txBody>
          <a:bodyPr>
            <a:normAutofit fontScale="90000"/>
          </a:bodyPr>
          <a:lstStyle/>
          <a:p>
            <a:pPr algn="ctr" eaLnBrk="1" hangingPunct="1"/>
            <a:r>
              <a:rPr lang="en-US" altLang="zh-TW" dirty="0" smtClean="0">
                <a:latin typeface="Microsoft JhengHei" panose="020B0604030504040204" pitchFamily="34" charset="-120"/>
                <a:ea typeface="Microsoft JhengHei" panose="020B0604030504040204" pitchFamily="34" charset="-120"/>
              </a:rPr>
              <a:t>4 F Reflection Skills-</a:t>
            </a:r>
            <a:br>
              <a:rPr lang="en-US" altLang="zh-TW" dirty="0" smtClean="0">
                <a:latin typeface="Microsoft JhengHei" panose="020B0604030504040204" pitchFamily="34" charset="-120"/>
                <a:ea typeface="Microsoft JhengHei" panose="020B0604030504040204" pitchFamily="34" charset="-120"/>
              </a:rPr>
            </a:br>
            <a:r>
              <a:rPr lang="en-US" altLang="zh-TW" dirty="0" smtClean="0">
                <a:latin typeface="Microsoft JhengHei" panose="020B0604030504040204" pitchFamily="34" charset="-120"/>
                <a:ea typeface="Microsoft JhengHei" panose="020B0604030504040204" pitchFamily="34" charset="-120"/>
              </a:rPr>
              <a:t>Which Goose describe yourself? (10mins)  </a:t>
            </a:r>
            <a:endParaRPr lang="zh-TW" altLang="en-US" dirty="0" smtClean="0">
              <a:latin typeface="Microsoft JhengHei" panose="020B0604030504040204" pitchFamily="34" charset="-120"/>
              <a:ea typeface="Microsoft JhengHei" panose="020B0604030504040204" pitchFamily="34" charset="-120"/>
            </a:endParaRPr>
          </a:p>
        </p:txBody>
      </p:sp>
      <p:graphicFrame>
        <p:nvGraphicFramePr>
          <p:cNvPr id="5" name="表格 1"/>
          <p:cNvGraphicFramePr>
            <a:graphicFrameLocks noGrp="1"/>
          </p:cNvGraphicFramePr>
          <p:nvPr>
            <p:extLst>
              <p:ext uri="{D42A27DB-BD31-4B8C-83A1-F6EECF244321}">
                <p14:modId xmlns:p14="http://schemas.microsoft.com/office/powerpoint/2010/main" val="3088997660"/>
              </p:ext>
            </p:extLst>
          </p:nvPr>
        </p:nvGraphicFramePr>
        <p:xfrm>
          <a:off x="107504" y="1916832"/>
          <a:ext cx="8735617" cy="4396740"/>
        </p:xfrm>
        <a:graphic>
          <a:graphicData uri="http://schemas.openxmlformats.org/drawingml/2006/table">
            <a:tbl>
              <a:tblPr/>
              <a:tblGrid>
                <a:gridCol w="1044179">
                  <a:extLst>
                    <a:ext uri="{9D8B030D-6E8A-4147-A177-3AD203B41FA5}">
                      <a16:colId xmlns="" xmlns:a16="http://schemas.microsoft.com/office/drawing/2014/main" val="1343269751"/>
                    </a:ext>
                  </a:extLst>
                </a:gridCol>
                <a:gridCol w="3719513">
                  <a:extLst>
                    <a:ext uri="{9D8B030D-6E8A-4147-A177-3AD203B41FA5}">
                      <a16:colId xmlns="" xmlns:a16="http://schemas.microsoft.com/office/drawing/2014/main" val="629093326"/>
                    </a:ext>
                  </a:extLst>
                </a:gridCol>
                <a:gridCol w="3971925">
                  <a:extLst>
                    <a:ext uri="{9D8B030D-6E8A-4147-A177-3AD203B41FA5}">
                      <a16:colId xmlns="" xmlns:a16="http://schemas.microsoft.com/office/drawing/2014/main" val="512273494"/>
                    </a:ext>
                  </a:extLst>
                </a:gridCol>
              </a:tblGrid>
              <a:tr h="876300">
                <a:tc>
                  <a:txBody>
                    <a:bodyPr/>
                    <a:lstStyle>
                      <a:lvl1pPr>
                        <a:lnSpc>
                          <a:spcPct val="90000"/>
                        </a:lnSpc>
                        <a:spcBef>
                          <a:spcPts val="1800"/>
                        </a:spcBef>
                        <a:buFont typeface="Arial" panose="020B0604020202020204" pitchFamily="34" charset="0"/>
                        <a:defRPr sz="2000">
                          <a:solidFill>
                            <a:schemeClr val="tx1"/>
                          </a:solidFill>
                          <a:latin typeface="Book Antiqua" panose="02040602050305030304" pitchFamily="18" charset="0"/>
                        </a:defRPr>
                      </a:lvl1pPr>
                      <a:lvl2pPr marL="742950" indent="-285750">
                        <a:lnSpc>
                          <a:spcPct val="90000"/>
                        </a:lnSpc>
                        <a:spcBef>
                          <a:spcPts val="1000"/>
                        </a:spcBef>
                        <a:buFont typeface="Arial" panose="020B0604020202020204" pitchFamily="34" charset="0"/>
                        <a:defRPr>
                          <a:solidFill>
                            <a:schemeClr val="tx1"/>
                          </a:solidFill>
                          <a:latin typeface="Book Antiqua" panose="02040602050305030304" pitchFamily="18" charset="0"/>
                        </a:defRPr>
                      </a:lvl2pPr>
                      <a:lvl3pPr marL="1143000" indent="-228600">
                        <a:lnSpc>
                          <a:spcPct val="90000"/>
                        </a:lnSpc>
                        <a:spcBef>
                          <a:spcPts val="800"/>
                        </a:spcBef>
                        <a:buFont typeface="Arial" panose="020B0604020202020204" pitchFamily="34" charset="0"/>
                        <a:defRPr sz="1600">
                          <a:solidFill>
                            <a:schemeClr val="tx1"/>
                          </a:solidFill>
                          <a:latin typeface="Book Antiqua" panose="02040602050305030304" pitchFamily="18" charset="0"/>
                        </a:defRPr>
                      </a:lvl3pPr>
                      <a:lvl4pPr marL="16002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4pPr>
                      <a:lvl5pPr marL="20574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5pPr>
                      <a:lvl6pPr marL="25146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6pPr>
                      <a:lvl7pPr marL="29718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7pPr>
                      <a:lvl8pPr marL="34290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8pPr>
                      <a:lvl9pPr marL="38862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Facts</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a:t>
                      </a:r>
                      <a:r>
                        <a:rPr kumimoji="0" lang="en-US" altLang="en-US"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a:t>
                      </a:r>
                      <a:r>
                        <a:rPr kumimoji="0" lang="zh-TW" altLang="en-US"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a:t>
                      </a:r>
                      <a:endParaRPr kumimoji="0" lang="zh-TW"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 </a:t>
                      </a:r>
                      <a:endParaRPr kumimoji="0" lang="zh-TW"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txBody>
                  <a:tcPr marL="38579" marR="38579" marT="0" marB="0" horzOverflow="overflow">
                    <a:lnL w="12700" cap="flat" cmpd="sng" algn="ctr">
                      <a:solidFill>
                        <a:srgbClr val="969890"/>
                      </a:solidFill>
                      <a:prstDash val="solid"/>
                      <a:round/>
                      <a:headEnd type="none" w="med" len="med"/>
                      <a:tailEnd type="none" w="med" len="med"/>
                    </a:lnL>
                    <a:lnR w="12700" cap="flat" cmpd="sng" algn="ctr">
                      <a:solidFill>
                        <a:srgbClr val="969890"/>
                      </a:solidFill>
                      <a:prstDash val="solid"/>
                      <a:round/>
                      <a:headEnd type="none" w="med" len="med"/>
                      <a:tailEnd type="none" w="med" len="med"/>
                    </a:lnR>
                    <a:lnT w="12700" cap="flat" cmpd="sng" algn="ctr">
                      <a:solidFill>
                        <a:srgbClr val="969890"/>
                      </a:solidFill>
                      <a:prstDash val="solid"/>
                      <a:round/>
                      <a:headEnd type="none" w="med" len="med"/>
                      <a:tailEnd type="none" w="med" len="med"/>
                    </a:lnT>
                    <a:lnB w="12700" cap="flat" cmpd="sng" algn="ctr">
                      <a:solidFill>
                        <a:srgbClr val="969890"/>
                      </a:solidFill>
                      <a:prstDash val="solid"/>
                      <a:round/>
                      <a:headEnd type="none" w="med" len="med"/>
                      <a:tailEnd type="none" w="med" len="med"/>
                    </a:lnB>
                    <a:lnTlToBr>
                      <a:noFill/>
                    </a:lnTlToBr>
                    <a:lnBlToTr>
                      <a:noFill/>
                    </a:lnBlToTr>
                    <a:noFill/>
                  </a:tcPr>
                </a:tc>
                <a:tc>
                  <a:txBody>
                    <a:bodyPr/>
                    <a:lstStyle>
                      <a:lvl1pPr marL="17463">
                        <a:lnSpc>
                          <a:spcPct val="90000"/>
                        </a:lnSpc>
                        <a:spcBef>
                          <a:spcPts val="1800"/>
                        </a:spcBef>
                        <a:buFont typeface="Arial" panose="020B0604020202020204" pitchFamily="34" charset="0"/>
                        <a:defRPr sz="2000">
                          <a:solidFill>
                            <a:schemeClr val="tx1"/>
                          </a:solidFill>
                          <a:latin typeface="Book Antiqua" panose="02040602050305030304" pitchFamily="18" charset="0"/>
                        </a:defRPr>
                      </a:lvl1pPr>
                      <a:lvl2pPr marL="742950" indent="-285750">
                        <a:lnSpc>
                          <a:spcPct val="90000"/>
                        </a:lnSpc>
                        <a:spcBef>
                          <a:spcPts val="1000"/>
                        </a:spcBef>
                        <a:buFont typeface="Arial" panose="020B0604020202020204" pitchFamily="34" charset="0"/>
                        <a:defRPr>
                          <a:solidFill>
                            <a:schemeClr val="tx1"/>
                          </a:solidFill>
                          <a:latin typeface="Book Antiqua" panose="02040602050305030304" pitchFamily="18" charset="0"/>
                        </a:defRPr>
                      </a:lvl2pPr>
                      <a:lvl3pPr marL="1143000" indent="-228600">
                        <a:lnSpc>
                          <a:spcPct val="90000"/>
                        </a:lnSpc>
                        <a:spcBef>
                          <a:spcPts val="800"/>
                        </a:spcBef>
                        <a:buFont typeface="Arial" panose="020B0604020202020204" pitchFamily="34" charset="0"/>
                        <a:defRPr sz="1600">
                          <a:solidFill>
                            <a:schemeClr val="tx1"/>
                          </a:solidFill>
                          <a:latin typeface="Book Antiqua" panose="02040602050305030304" pitchFamily="18" charset="0"/>
                        </a:defRPr>
                      </a:lvl3pPr>
                      <a:lvl4pPr marL="16002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4pPr>
                      <a:lvl5pPr marL="20574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5pPr>
                      <a:lvl6pPr marL="25146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6pPr>
                      <a:lvl7pPr marL="29718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7pPr>
                      <a:lvl8pPr marL="34290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8pPr>
                      <a:lvl9pPr marL="38862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9pPr>
                    </a:lstStyle>
                    <a:p>
                      <a:pPr marL="17463" marR="0" lvl="0" indent="0" algn="l" defTabSz="914400" rtl="0" eaLnBrk="1" fontAlgn="base" latinLnBrk="0" hangingPunct="1">
                        <a:lnSpc>
                          <a:spcPct val="100000"/>
                        </a:lnSpc>
                        <a:spcBef>
                          <a:spcPct val="0"/>
                        </a:spcBef>
                        <a:spcAft>
                          <a:spcPct val="0"/>
                        </a:spcAft>
                        <a:buClrTx/>
                        <a:buSzTx/>
                        <a:buFontTx/>
                        <a:buNone/>
                        <a:tabLst/>
                      </a:pPr>
                      <a:endPar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p>
                      <a:pPr marL="17463" marR="0" lvl="0" indent="0" algn="l" defTabSz="914400" rtl="0" eaLnBrk="1" fontAlgn="base" latinLnBrk="0" hangingPunct="1">
                        <a:lnSpc>
                          <a:spcPct val="100000"/>
                        </a:lnSpc>
                        <a:spcBef>
                          <a:spcPct val="0"/>
                        </a:spcBef>
                        <a:spcAft>
                          <a:spcPct val="0"/>
                        </a:spcAft>
                        <a:buClrTx/>
                        <a:buSzTx/>
                        <a:buFontTx/>
                        <a:buNone/>
                        <a:tabLst/>
                      </a:pPr>
                      <a:r>
                        <a:rPr kumimoji="0" lang="zh-TW" altLang="en-US"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 </a:t>
                      </a:r>
                      <a:endParaRPr kumimoji="0" lang="en-SG"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p>
                      <a:pPr marL="17463" marR="0" lvl="0" indent="0" algn="l" defTabSz="914400" rtl="0" eaLnBrk="1" fontAlgn="base" latinLnBrk="0" hangingPunct="1">
                        <a:lnSpc>
                          <a:spcPct val="100000"/>
                        </a:lnSpc>
                        <a:spcBef>
                          <a:spcPct val="0"/>
                        </a:spcBef>
                        <a:spcAft>
                          <a:spcPct val="0"/>
                        </a:spcAft>
                        <a:buClrTx/>
                        <a:buSzTx/>
                        <a:buFontTx/>
                        <a:buNone/>
                        <a:tabLst/>
                      </a:pPr>
                      <a:r>
                        <a:rPr kumimoji="0" lang="en-SG"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Description of your experience/incident </a:t>
                      </a:r>
                      <a:r>
                        <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
                      </a:r>
                      <a:br>
                        <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br>
                      <a:r>
                        <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                </a:t>
                      </a:r>
                      <a:endParaRPr kumimoji="0" lang="zh-TW" altLang="en-US"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txBody>
                  <a:tcPr marL="38579" marR="38579" marT="0" marB="0" horzOverflow="overflow">
                    <a:lnL w="12700" cap="flat" cmpd="sng" algn="ctr">
                      <a:solidFill>
                        <a:srgbClr val="969890"/>
                      </a:solidFill>
                      <a:prstDash val="solid"/>
                      <a:round/>
                      <a:headEnd type="none" w="med" len="med"/>
                      <a:tailEnd type="none" w="med" len="med"/>
                    </a:lnL>
                    <a:lnR w="12700" cap="flat" cmpd="sng" algn="ctr">
                      <a:solidFill>
                        <a:srgbClr val="969890"/>
                      </a:solidFill>
                      <a:prstDash val="solid"/>
                      <a:round/>
                      <a:headEnd type="none" w="med" len="med"/>
                      <a:tailEnd type="none" w="med" len="med"/>
                    </a:lnR>
                    <a:lnT w="12700" cap="flat" cmpd="sng" algn="ctr">
                      <a:solidFill>
                        <a:srgbClr val="969890"/>
                      </a:solidFill>
                      <a:prstDash val="solid"/>
                      <a:round/>
                      <a:headEnd type="none" w="med" len="med"/>
                      <a:tailEnd type="none" w="med" len="med"/>
                    </a:lnT>
                    <a:lnB w="12700" cap="flat" cmpd="sng" algn="ctr">
                      <a:solidFill>
                        <a:srgbClr val="969890"/>
                      </a:solidFill>
                      <a:prstDash val="solid"/>
                      <a:round/>
                      <a:headEnd type="none" w="med" len="med"/>
                      <a:tailEnd type="none" w="med" len="med"/>
                    </a:lnB>
                    <a:lnTlToBr>
                      <a:noFill/>
                    </a:lnTlToBr>
                    <a:lnBlToTr>
                      <a:noFill/>
                    </a:lnBlToTr>
                    <a:noFill/>
                  </a:tcPr>
                </a:tc>
                <a:tc>
                  <a:txBody>
                    <a:bodyPr/>
                    <a:lstStyle>
                      <a:lvl1pPr marL="557213" indent="-457200">
                        <a:lnSpc>
                          <a:spcPct val="90000"/>
                        </a:lnSpc>
                        <a:spcBef>
                          <a:spcPts val="1800"/>
                        </a:spcBef>
                        <a:buFont typeface="Arial" panose="020B0604020202020204" pitchFamily="34" charset="0"/>
                        <a:defRPr sz="2000">
                          <a:solidFill>
                            <a:schemeClr val="tx1"/>
                          </a:solidFill>
                          <a:latin typeface="Book Antiqua" panose="02040602050305030304" pitchFamily="18" charset="0"/>
                        </a:defRPr>
                      </a:lvl1pPr>
                      <a:lvl2pPr marL="742950" indent="-285750">
                        <a:lnSpc>
                          <a:spcPct val="90000"/>
                        </a:lnSpc>
                        <a:spcBef>
                          <a:spcPts val="1000"/>
                        </a:spcBef>
                        <a:buFont typeface="Arial" panose="020B0604020202020204" pitchFamily="34" charset="0"/>
                        <a:defRPr>
                          <a:solidFill>
                            <a:schemeClr val="tx1"/>
                          </a:solidFill>
                          <a:latin typeface="Book Antiqua" panose="02040602050305030304" pitchFamily="18" charset="0"/>
                        </a:defRPr>
                      </a:lvl2pPr>
                      <a:lvl3pPr marL="1143000" indent="-228600">
                        <a:lnSpc>
                          <a:spcPct val="90000"/>
                        </a:lnSpc>
                        <a:spcBef>
                          <a:spcPts val="800"/>
                        </a:spcBef>
                        <a:buFont typeface="Arial" panose="020B0604020202020204" pitchFamily="34" charset="0"/>
                        <a:defRPr sz="1600">
                          <a:solidFill>
                            <a:schemeClr val="tx1"/>
                          </a:solidFill>
                          <a:latin typeface="Book Antiqua" panose="02040602050305030304" pitchFamily="18" charset="0"/>
                        </a:defRPr>
                      </a:lvl3pPr>
                      <a:lvl4pPr marL="16002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4pPr>
                      <a:lvl5pPr marL="20574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5pPr>
                      <a:lvl6pPr marL="25146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6pPr>
                      <a:lvl7pPr marL="29718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7pPr>
                      <a:lvl8pPr marL="34290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8pPr>
                      <a:lvl9pPr marL="38862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9pPr>
                    </a:lstStyle>
                    <a:p>
                      <a:pPr marL="557213" marR="0" lvl="0" indent="-457200" algn="l" defTabSz="914400" rtl="0" eaLnBrk="1" fontAlgn="base" latinLnBrk="0" hangingPunct="1">
                        <a:lnSpc>
                          <a:spcPct val="150000"/>
                        </a:lnSpc>
                        <a:spcBef>
                          <a:spcPct val="0"/>
                        </a:spcBef>
                        <a:spcAft>
                          <a:spcPct val="0"/>
                        </a:spcAft>
                        <a:buClrTx/>
                        <a:buSzTx/>
                        <a:buFont typeface="Candara" panose="020E0502030303020204" pitchFamily="34" charset="0"/>
                        <a:buAutoNum type="arabicPeriod"/>
                        <a:tabLst/>
                      </a:pPr>
                      <a:r>
                        <a:rPr kumimoji="0" lang="en-SG"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What’s happening? </a:t>
                      </a:r>
                      <a:endPar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p>
                      <a:pPr marL="557213" marR="0" lvl="0" indent="-457200" algn="l" defTabSz="914400" rtl="0" eaLnBrk="1" fontAlgn="base" latinLnBrk="0" hangingPunct="1">
                        <a:lnSpc>
                          <a:spcPct val="100000"/>
                        </a:lnSpc>
                        <a:spcBef>
                          <a:spcPct val="0"/>
                        </a:spcBef>
                        <a:spcAft>
                          <a:spcPct val="0"/>
                        </a:spcAft>
                        <a:buClrTx/>
                        <a:buSzTx/>
                        <a:buFont typeface="Candara" panose="020E0502030303020204" pitchFamily="34" charset="0"/>
                        <a:buAutoNum type="arabicPeriod"/>
                        <a:tabLst/>
                      </a:pPr>
                      <a:r>
                        <a:rPr kumimoji="0" lang="en-SG"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What’s experience?</a:t>
                      </a:r>
                      <a:endPar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p>
                      <a:pPr marL="557213" marR="0" lvl="0" indent="-457200" algn="l" defTabSz="914400" rtl="0" eaLnBrk="1" fontAlgn="base" latinLnBrk="0" hangingPunct="1">
                        <a:lnSpc>
                          <a:spcPct val="100000"/>
                        </a:lnSpc>
                        <a:spcBef>
                          <a:spcPct val="0"/>
                        </a:spcBef>
                        <a:spcAft>
                          <a:spcPct val="0"/>
                        </a:spcAft>
                        <a:buClrTx/>
                        <a:buSzTx/>
                        <a:buFont typeface="Candara" panose="020E0502030303020204" pitchFamily="34" charset="0"/>
                        <a:buAutoNum type="arabicPeriod"/>
                        <a:tabLst/>
                      </a:pPr>
                      <a:r>
                        <a:rPr kumimoji="0" lang="en-SG"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What’s the most impressive moment?</a:t>
                      </a:r>
                      <a:endParaRPr kumimoji="0" lang="zh-TW" altLang="en-US"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txBody>
                  <a:tcPr marL="38579" marR="38579" marT="0" marB="0" horzOverflow="overflow">
                    <a:lnL w="12700" cap="flat" cmpd="sng" algn="ctr">
                      <a:solidFill>
                        <a:srgbClr val="969890"/>
                      </a:solidFill>
                      <a:prstDash val="solid"/>
                      <a:round/>
                      <a:headEnd type="none" w="med" len="med"/>
                      <a:tailEnd type="none" w="med" len="med"/>
                    </a:lnL>
                    <a:lnR w="12700" cap="flat" cmpd="sng" algn="ctr">
                      <a:solidFill>
                        <a:srgbClr val="969890"/>
                      </a:solidFill>
                      <a:prstDash val="solid"/>
                      <a:round/>
                      <a:headEnd type="none" w="med" len="med"/>
                      <a:tailEnd type="none" w="med" len="med"/>
                    </a:lnR>
                    <a:lnT w="12700" cap="flat" cmpd="sng" algn="ctr">
                      <a:solidFill>
                        <a:srgbClr val="969890"/>
                      </a:solidFill>
                      <a:prstDash val="solid"/>
                      <a:round/>
                      <a:headEnd type="none" w="med" len="med"/>
                      <a:tailEnd type="none" w="med" len="med"/>
                    </a:lnT>
                    <a:lnB w="12700" cap="flat" cmpd="sng" algn="ctr">
                      <a:solidFill>
                        <a:srgbClr val="96989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2524066856"/>
                  </a:ext>
                </a:extLst>
              </a:tr>
              <a:tr h="828675">
                <a:tc>
                  <a:txBody>
                    <a:bodyPr/>
                    <a:lstStyle>
                      <a:lvl1pPr>
                        <a:lnSpc>
                          <a:spcPct val="90000"/>
                        </a:lnSpc>
                        <a:spcBef>
                          <a:spcPts val="1800"/>
                        </a:spcBef>
                        <a:buFont typeface="Arial" panose="020B0604020202020204" pitchFamily="34" charset="0"/>
                        <a:defRPr sz="2000">
                          <a:solidFill>
                            <a:schemeClr val="tx1"/>
                          </a:solidFill>
                          <a:latin typeface="Book Antiqua" panose="02040602050305030304" pitchFamily="18" charset="0"/>
                        </a:defRPr>
                      </a:lvl1pPr>
                      <a:lvl2pPr marL="742950" indent="-285750">
                        <a:lnSpc>
                          <a:spcPct val="90000"/>
                        </a:lnSpc>
                        <a:spcBef>
                          <a:spcPts val="1000"/>
                        </a:spcBef>
                        <a:buFont typeface="Arial" panose="020B0604020202020204" pitchFamily="34" charset="0"/>
                        <a:defRPr>
                          <a:solidFill>
                            <a:schemeClr val="tx1"/>
                          </a:solidFill>
                          <a:latin typeface="Book Antiqua" panose="02040602050305030304" pitchFamily="18" charset="0"/>
                        </a:defRPr>
                      </a:lvl2pPr>
                      <a:lvl3pPr marL="1143000" indent="-228600">
                        <a:lnSpc>
                          <a:spcPct val="90000"/>
                        </a:lnSpc>
                        <a:spcBef>
                          <a:spcPts val="800"/>
                        </a:spcBef>
                        <a:buFont typeface="Arial" panose="020B0604020202020204" pitchFamily="34" charset="0"/>
                        <a:defRPr sz="1600">
                          <a:solidFill>
                            <a:schemeClr val="tx1"/>
                          </a:solidFill>
                          <a:latin typeface="Book Antiqua" panose="02040602050305030304" pitchFamily="18" charset="0"/>
                        </a:defRPr>
                      </a:lvl3pPr>
                      <a:lvl4pPr marL="16002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4pPr>
                      <a:lvl5pPr marL="20574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5pPr>
                      <a:lvl6pPr marL="25146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6pPr>
                      <a:lvl7pPr marL="29718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7pPr>
                      <a:lvl8pPr marL="34290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8pPr>
                      <a:lvl9pPr marL="38862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Feelings</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a:t>
                      </a:r>
                      <a:r>
                        <a:rPr kumimoji="0" lang="en-US" altLang="en-US"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a:t>
                      </a:r>
                      <a:r>
                        <a:rPr kumimoji="0" lang="zh-TW" altLang="en-US"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a:t>
                      </a:r>
                      <a:endParaRPr kumimoji="0" lang="zh-TW"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txBody>
                  <a:tcPr marL="38579" marR="38579" marT="0" marB="0" horzOverflow="overflow">
                    <a:lnL w="12700" cap="flat" cmpd="sng" algn="ctr">
                      <a:solidFill>
                        <a:srgbClr val="969890"/>
                      </a:solidFill>
                      <a:prstDash val="solid"/>
                      <a:round/>
                      <a:headEnd type="none" w="med" len="med"/>
                      <a:tailEnd type="none" w="med" len="med"/>
                    </a:lnL>
                    <a:lnR w="12700" cap="flat" cmpd="sng" algn="ctr">
                      <a:solidFill>
                        <a:srgbClr val="969890"/>
                      </a:solidFill>
                      <a:prstDash val="solid"/>
                      <a:round/>
                      <a:headEnd type="none" w="med" len="med"/>
                      <a:tailEnd type="none" w="med" len="med"/>
                    </a:lnR>
                    <a:lnT w="12700" cap="flat" cmpd="sng" algn="ctr">
                      <a:solidFill>
                        <a:srgbClr val="969890"/>
                      </a:solidFill>
                      <a:prstDash val="solid"/>
                      <a:round/>
                      <a:headEnd type="none" w="med" len="med"/>
                      <a:tailEnd type="none" w="med" len="med"/>
                    </a:lnT>
                    <a:lnB w="12700" cap="flat" cmpd="sng" algn="ctr">
                      <a:solidFill>
                        <a:srgbClr val="969890"/>
                      </a:solidFill>
                      <a:prstDash val="solid"/>
                      <a:round/>
                      <a:headEnd type="none" w="med" len="med"/>
                      <a:tailEnd type="none" w="med" len="med"/>
                    </a:lnB>
                    <a:lnTlToBr>
                      <a:noFill/>
                    </a:lnTlToBr>
                    <a:lnBlToTr>
                      <a:noFill/>
                    </a:lnBlToTr>
                    <a:noFill/>
                  </a:tcPr>
                </a:tc>
                <a:tc>
                  <a:txBody>
                    <a:bodyPr/>
                    <a:lstStyle>
                      <a:lvl1pPr marL="17463">
                        <a:lnSpc>
                          <a:spcPct val="90000"/>
                        </a:lnSpc>
                        <a:spcBef>
                          <a:spcPts val="1800"/>
                        </a:spcBef>
                        <a:buFont typeface="Arial" panose="020B0604020202020204" pitchFamily="34" charset="0"/>
                        <a:defRPr sz="2000">
                          <a:solidFill>
                            <a:schemeClr val="tx1"/>
                          </a:solidFill>
                          <a:latin typeface="Book Antiqua" panose="02040602050305030304" pitchFamily="18" charset="0"/>
                        </a:defRPr>
                      </a:lvl1pPr>
                      <a:lvl2pPr marL="742950" indent="-285750">
                        <a:lnSpc>
                          <a:spcPct val="90000"/>
                        </a:lnSpc>
                        <a:spcBef>
                          <a:spcPts val="1000"/>
                        </a:spcBef>
                        <a:buFont typeface="Arial" panose="020B0604020202020204" pitchFamily="34" charset="0"/>
                        <a:defRPr>
                          <a:solidFill>
                            <a:schemeClr val="tx1"/>
                          </a:solidFill>
                          <a:latin typeface="Book Antiqua" panose="02040602050305030304" pitchFamily="18" charset="0"/>
                        </a:defRPr>
                      </a:lvl2pPr>
                      <a:lvl3pPr marL="1143000" indent="-228600">
                        <a:lnSpc>
                          <a:spcPct val="90000"/>
                        </a:lnSpc>
                        <a:spcBef>
                          <a:spcPts val="800"/>
                        </a:spcBef>
                        <a:buFont typeface="Arial" panose="020B0604020202020204" pitchFamily="34" charset="0"/>
                        <a:defRPr sz="1600">
                          <a:solidFill>
                            <a:schemeClr val="tx1"/>
                          </a:solidFill>
                          <a:latin typeface="Book Antiqua" panose="02040602050305030304" pitchFamily="18" charset="0"/>
                        </a:defRPr>
                      </a:lvl3pPr>
                      <a:lvl4pPr marL="16002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4pPr>
                      <a:lvl5pPr marL="20574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5pPr>
                      <a:lvl6pPr marL="25146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6pPr>
                      <a:lvl7pPr marL="29718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7pPr>
                      <a:lvl8pPr marL="34290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8pPr>
                      <a:lvl9pPr marL="38862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9pPr>
                    </a:lstStyle>
                    <a:p>
                      <a:pPr marL="17463" marR="0" lvl="0" indent="0" algn="l" defTabSz="914400" rtl="0" eaLnBrk="1" fontAlgn="base" latinLnBrk="0" hangingPunct="1">
                        <a:lnSpc>
                          <a:spcPct val="100000"/>
                        </a:lnSpc>
                        <a:spcBef>
                          <a:spcPct val="0"/>
                        </a:spcBef>
                        <a:spcAft>
                          <a:spcPct val="0"/>
                        </a:spcAft>
                        <a:buClrTx/>
                        <a:buSzTx/>
                        <a:buFontTx/>
                        <a:buNone/>
                        <a:tabLst/>
                      </a:pPr>
                      <a:endPar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p>
                      <a:pPr marL="17463" marR="0" lvl="0" indent="0" algn="l" defTabSz="914400" rtl="0" eaLnBrk="1" fontAlgn="base" latinLnBrk="0" hangingPunct="1">
                        <a:lnSpc>
                          <a:spcPct val="100000"/>
                        </a:lnSpc>
                        <a:spcBef>
                          <a:spcPct val="0"/>
                        </a:spcBef>
                        <a:spcAft>
                          <a:spcPct val="0"/>
                        </a:spcAft>
                        <a:buClrTx/>
                        <a:buSzTx/>
                        <a:buFontTx/>
                        <a:buNone/>
                        <a:tabLst/>
                      </a:pPr>
                      <a:endParaRPr kumimoji="0" lang="en-SG"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p>
                      <a:pPr marL="17463" marR="0" lvl="0" indent="0" algn="l" defTabSz="914400" rtl="0" eaLnBrk="1" fontAlgn="base" latinLnBrk="0" hangingPunct="1">
                        <a:lnSpc>
                          <a:spcPct val="100000"/>
                        </a:lnSpc>
                        <a:spcBef>
                          <a:spcPct val="0"/>
                        </a:spcBef>
                        <a:spcAft>
                          <a:spcPct val="0"/>
                        </a:spcAft>
                        <a:buClrTx/>
                        <a:buSzTx/>
                        <a:buFontTx/>
                        <a:buNone/>
                        <a:tabLst/>
                      </a:pPr>
                      <a:r>
                        <a:rPr kumimoji="0" lang="en-SG"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Your feeling and emotion </a:t>
                      </a:r>
                      <a:endParaRPr kumimoji="0" lang="zh-TW" altLang="en-US"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txBody>
                  <a:tcPr marL="38579" marR="38579" marT="0" marB="0" horzOverflow="overflow">
                    <a:lnL w="12700" cap="flat" cmpd="sng" algn="ctr">
                      <a:solidFill>
                        <a:srgbClr val="969890"/>
                      </a:solidFill>
                      <a:prstDash val="solid"/>
                      <a:round/>
                      <a:headEnd type="none" w="med" len="med"/>
                      <a:tailEnd type="none" w="med" len="med"/>
                    </a:lnL>
                    <a:lnR w="12700" cap="flat" cmpd="sng" algn="ctr">
                      <a:solidFill>
                        <a:srgbClr val="969890"/>
                      </a:solidFill>
                      <a:prstDash val="solid"/>
                      <a:round/>
                      <a:headEnd type="none" w="med" len="med"/>
                      <a:tailEnd type="none" w="med" len="med"/>
                    </a:lnR>
                    <a:lnT w="12700" cap="flat" cmpd="sng" algn="ctr">
                      <a:solidFill>
                        <a:srgbClr val="969890"/>
                      </a:solidFill>
                      <a:prstDash val="solid"/>
                      <a:round/>
                      <a:headEnd type="none" w="med" len="med"/>
                      <a:tailEnd type="none" w="med" len="med"/>
                    </a:lnT>
                    <a:lnB w="12700" cap="flat" cmpd="sng" algn="ctr">
                      <a:solidFill>
                        <a:srgbClr val="969890"/>
                      </a:solidFill>
                      <a:prstDash val="solid"/>
                      <a:round/>
                      <a:headEnd type="none" w="med" len="med"/>
                      <a:tailEnd type="none" w="med" len="med"/>
                    </a:lnB>
                    <a:lnTlToBr>
                      <a:noFill/>
                    </a:lnTlToBr>
                    <a:lnBlToTr>
                      <a:noFill/>
                    </a:lnBlToTr>
                    <a:noFill/>
                  </a:tcPr>
                </a:tc>
                <a:tc>
                  <a:txBody>
                    <a:bodyPr/>
                    <a:lstStyle>
                      <a:lvl1pPr marL="557213" indent="-457200">
                        <a:lnSpc>
                          <a:spcPct val="90000"/>
                        </a:lnSpc>
                        <a:spcBef>
                          <a:spcPts val="1800"/>
                        </a:spcBef>
                        <a:buFont typeface="Arial" panose="020B0604020202020204" pitchFamily="34" charset="0"/>
                        <a:defRPr sz="2000">
                          <a:solidFill>
                            <a:schemeClr val="tx1"/>
                          </a:solidFill>
                          <a:latin typeface="Book Antiqua" panose="02040602050305030304" pitchFamily="18" charset="0"/>
                        </a:defRPr>
                      </a:lvl1pPr>
                      <a:lvl2pPr marL="742950" indent="-285750">
                        <a:lnSpc>
                          <a:spcPct val="90000"/>
                        </a:lnSpc>
                        <a:spcBef>
                          <a:spcPts val="1000"/>
                        </a:spcBef>
                        <a:buFont typeface="Arial" panose="020B0604020202020204" pitchFamily="34" charset="0"/>
                        <a:defRPr>
                          <a:solidFill>
                            <a:schemeClr val="tx1"/>
                          </a:solidFill>
                          <a:latin typeface="Book Antiqua" panose="02040602050305030304" pitchFamily="18" charset="0"/>
                        </a:defRPr>
                      </a:lvl2pPr>
                      <a:lvl3pPr marL="1143000" indent="-228600">
                        <a:lnSpc>
                          <a:spcPct val="90000"/>
                        </a:lnSpc>
                        <a:spcBef>
                          <a:spcPts val="800"/>
                        </a:spcBef>
                        <a:buFont typeface="Arial" panose="020B0604020202020204" pitchFamily="34" charset="0"/>
                        <a:defRPr sz="1600">
                          <a:solidFill>
                            <a:schemeClr val="tx1"/>
                          </a:solidFill>
                          <a:latin typeface="Book Antiqua" panose="02040602050305030304" pitchFamily="18" charset="0"/>
                        </a:defRPr>
                      </a:lvl3pPr>
                      <a:lvl4pPr marL="16002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4pPr>
                      <a:lvl5pPr marL="20574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5pPr>
                      <a:lvl6pPr marL="25146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6pPr>
                      <a:lvl7pPr marL="29718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7pPr>
                      <a:lvl8pPr marL="34290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8pPr>
                      <a:lvl9pPr marL="38862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9pPr>
                    </a:lstStyle>
                    <a:p>
                      <a:pPr marL="557213" marR="0" lvl="0" indent="-457200" algn="l" defTabSz="914400" rtl="0" eaLnBrk="1" fontAlgn="base" latinLnBrk="0" hangingPunct="1">
                        <a:lnSpc>
                          <a:spcPct val="150000"/>
                        </a:lnSpc>
                        <a:spcBef>
                          <a:spcPct val="0"/>
                        </a:spcBef>
                        <a:spcAft>
                          <a:spcPct val="0"/>
                        </a:spcAft>
                        <a:buClrTx/>
                        <a:buSzTx/>
                        <a:buFont typeface="Candara" panose="020E0502030303020204" pitchFamily="34" charset="0"/>
                        <a:buAutoNum type="arabicPeriod"/>
                        <a:tabLst/>
                      </a:pPr>
                      <a:r>
                        <a:rPr kumimoji="0" lang="en-SG"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What’s your feeling? </a:t>
                      </a:r>
                      <a:endPar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p>
                      <a:pPr marL="557213" marR="0" lvl="0" indent="-457200" algn="l" defTabSz="914400" rtl="0" eaLnBrk="1" fontAlgn="base" latinLnBrk="0" hangingPunct="1">
                        <a:lnSpc>
                          <a:spcPct val="100000"/>
                        </a:lnSpc>
                        <a:spcBef>
                          <a:spcPct val="0"/>
                        </a:spcBef>
                        <a:spcAft>
                          <a:spcPct val="0"/>
                        </a:spcAft>
                        <a:buClrTx/>
                        <a:buSzTx/>
                        <a:buFont typeface="Candara" panose="020E0502030303020204" pitchFamily="34" charset="0"/>
                        <a:buAutoNum type="arabicPeriod"/>
                        <a:tabLst/>
                      </a:pPr>
                      <a:r>
                        <a:rPr kumimoji="0" lang="en-SG"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Which moment your care the most? </a:t>
                      </a:r>
                      <a:endPar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p>
                      <a:pPr marL="557213" marR="0" lvl="0" indent="-457200" algn="l" defTabSz="914400" rtl="0" eaLnBrk="1" fontAlgn="base" latinLnBrk="0" hangingPunct="1">
                        <a:lnSpc>
                          <a:spcPct val="100000"/>
                        </a:lnSpc>
                        <a:spcBef>
                          <a:spcPct val="0"/>
                        </a:spcBef>
                        <a:spcAft>
                          <a:spcPct val="0"/>
                        </a:spcAft>
                        <a:buClrTx/>
                        <a:buSzTx/>
                        <a:buFont typeface="Candara" panose="020E0502030303020204" pitchFamily="34" charset="0"/>
                        <a:buAutoNum type="arabicPeriod"/>
                        <a:tabLst/>
                      </a:pPr>
                      <a:r>
                        <a:rPr kumimoji="0" lang="en-SG"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How/what do you express your emotion?</a:t>
                      </a:r>
                      <a:endParaRPr kumimoji="0" lang="zh-TW" altLang="en-US"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txBody>
                  <a:tcPr marL="38579" marR="38579" marT="0" marB="0" horzOverflow="overflow">
                    <a:lnL w="12700" cap="flat" cmpd="sng" algn="ctr">
                      <a:solidFill>
                        <a:srgbClr val="969890"/>
                      </a:solidFill>
                      <a:prstDash val="solid"/>
                      <a:round/>
                      <a:headEnd type="none" w="med" len="med"/>
                      <a:tailEnd type="none" w="med" len="med"/>
                    </a:lnL>
                    <a:lnR w="12700" cap="flat" cmpd="sng" algn="ctr">
                      <a:solidFill>
                        <a:srgbClr val="969890"/>
                      </a:solidFill>
                      <a:prstDash val="solid"/>
                      <a:round/>
                      <a:headEnd type="none" w="med" len="med"/>
                      <a:tailEnd type="none" w="med" len="med"/>
                    </a:lnR>
                    <a:lnT w="12700" cap="flat" cmpd="sng" algn="ctr">
                      <a:solidFill>
                        <a:srgbClr val="969890"/>
                      </a:solidFill>
                      <a:prstDash val="solid"/>
                      <a:round/>
                      <a:headEnd type="none" w="med" len="med"/>
                      <a:tailEnd type="none" w="med" len="med"/>
                    </a:lnT>
                    <a:lnB w="12700" cap="flat" cmpd="sng" algn="ctr">
                      <a:solidFill>
                        <a:srgbClr val="96989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2813974851"/>
                  </a:ext>
                </a:extLst>
              </a:tr>
              <a:tr h="1032272">
                <a:tc>
                  <a:txBody>
                    <a:bodyPr/>
                    <a:lstStyle>
                      <a:lvl1pPr>
                        <a:lnSpc>
                          <a:spcPct val="90000"/>
                        </a:lnSpc>
                        <a:spcBef>
                          <a:spcPts val="1800"/>
                        </a:spcBef>
                        <a:buFont typeface="Arial" panose="020B0604020202020204" pitchFamily="34" charset="0"/>
                        <a:defRPr sz="2000">
                          <a:solidFill>
                            <a:schemeClr val="tx1"/>
                          </a:solidFill>
                          <a:latin typeface="Book Antiqua" panose="02040602050305030304" pitchFamily="18" charset="0"/>
                        </a:defRPr>
                      </a:lvl1pPr>
                      <a:lvl2pPr marL="742950" indent="-285750">
                        <a:lnSpc>
                          <a:spcPct val="90000"/>
                        </a:lnSpc>
                        <a:spcBef>
                          <a:spcPts val="1000"/>
                        </a:spcBef>
                        <a:buFont typeface="Arial" panose="020B0604020202020204" pitchFamily="34" charset="0"/>
                        <a:defRPr>
                          <a:solidFill>
                            <a:schemeClr val="tx1"/>
                          </a:solidFill>
                          <a:latin typeface="Book Antiqua" panose="02040602050305030304" pitchFamily="18" charset="0"/>
                        </a:defRPr>
                      </a:lvl2pPr>
                      <a:lvl3pPr marL="1143000" indent="-228600">
                        <a:lnSpc>
                          <a:spcPct val="90000"/>
                        </a:lnSpc>
                        <a:spcBef>
                          <a:spcPts val="800"/>
                        </a:spcBef>
                        <a:buFont typeface="Arial" panose="020B0604020202020204" pitchFamily="34" charset="0"/>
                        <a:defRPr sz="1600">
                          <a:solidFill>
                            <a:schemeClr val="tx1"/>
                          </a:solidFill>
                          <a:latin typeface="Book Antiqua" panose="02040602050305030304" pitchFamily="18" charset="0"/>
                        </a:defRPr>
                      </a:lvl3pPr>
                      <a:lvl4pPr marL="16002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4pPr>
                      <a:lvl5pPr marL="20574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5pPr>
                      <a:lvl6pPr marL="25146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6pPr>
                      <a:lvl7pPr marL="29718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7pPr>
                      <a:lvl8pPr marL="34290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8pPr>
                      <a:lvl9pPr marL="38862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Findings</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a:t>
                      </a:r>
                      <a:r>
                        <a:rPr kumimoji="0" lang="en-US" altLang="en-US"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a:t>
                      </a:r>
                      <a:r>
                        <a:rPr kumimoji="0" lang="zh-TW" altLang="en-US"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a:t>
                      </a:r>
                      <a:endParaRPr kumimoji="0" lang="zh-TW"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txBody>
                  <a:tcPr marL="38579" marR="38579" marT="0" marB="0" horzOverflow="overflow">
                    <a:lnL w="12700" cap="flat" cmpd="sng" algn="ctr">
                      <a:solidFill>
                        <a:srgbClr val="969890"/>
                      </a:solidFill>
                      <a:prstDash val="solid"/>
                      <a:round/>
                      <a:headEnd type="none" w="med" len="med"/>
                      <a:tailEnd type="none" w="med" len="med"/>
                    </a:lnL>
                    <a:lnR w="12700" cap="flat" cmpd="sng" algn="ctr">
                      <a:solidFill>
                        <a:srgbClr val="969890"/>
                      </a:solidFill>
                      <a:prstDash val="solid"/>
                      <a:round/>
                      <a:headEnd type="none" w="med" len="med"/>
                      <a:tailEnd type="none" w="med" len="med"/>
                    </a:lnR>
                    <a:lnT w="12700" cap="flat" cmpd="sng" algn="ctr">
                      <a:solidFill>
                        <a:srgbClr val="969890"/>
                      </a:solidFill>
                      <a:prstDash val="solid"/>
                      <a:round/>
                      <a:headEnd type="none" w="med" len="med"/>
                      <a:tailEnd type="none" w="med" len="med"/>
                    </a:lnT>
                    <a:lnB w="12700" cap="flat" cmpd="sng" algn="ctr">
                      <a:solidFill>
                        <a:srgbClr val="969890"/>
                      </a:solidFill>
                      <a:prstDash val="solid"/>
                      <a:round/>
                      <a:headEnd type="none" w="med" len="med"/>
                      <a:tailEnd type="none" w="med" len="med"/>
                    </a:lnB>
                    <a:lnTlToBr>
                      <a:noFill/>
                    </a:lnTlToBr>
                    <a:lnBlToTr>
                      <a:noFill/>
                    </a:lnBlToTr>
                    <a:noFill/>
                  </a:tcPr>
                </a:tc>
                <a:tc>
                  <a:txBody>
                    <a:bodyPr/>
                    <a:lstStyle>
                      <a:lvl1pPr marL="17463">
                        <a:lnSpc>
                          <a:spcPct val="90000"/>
                        </a:lnSpc>
                        <a:spcBef>
                          <a:spcPts val="1800"/>
                        </a:spcBef>
                        <a:buFont typeface="Arial" panose="020B0604020202020204" pitchFamily="34" charset="0"/>
                        <a:defRPr sz="2000">
                          <a:solidFill>
                            <a:schemeClr val="tx1"/>
                          </a:solidFill>
                          <a:latin typeface="Book Antiqua" panose="02040602050305030304" pitchFamily="18" charset="0"/>
                        </a:defRPr>
                      </a:lvl1pPr>
                      <a:lvl2pPr marL="742950" indent="-285750">
                        <a:lnSpc>
                          <a:spcPct val="90000"/>
                        </a:lnSpc>
                        <a:spcBef>
                          <a:spcPts val="1000"/>
                        </a:spcBef>
                        <a:buFont typeface="Arial" panose="020B0604020202020204" pitchFamily="34" charset="0"/>
                        <a:defRPr>
                          <a:solidFill>
                            <a:schemeClr val="tx1"/>
                          </a:solidFill>
                          <a:latin typeface="Book Antiqua" panose="02040602050305030304" pitchFamily="18" charset="0"/>
                        </a:defRPr>
                      </a:lvl2pPr>
                      <a:lvl3pPr marL="1143000" indent="-228600">
                        <a:lnSpc>
                          <a:spcPct val="90000"/>
                        </a:lnSpc>
                        <a:spcBef>
                          <a:spcPts val="800"/>
                        </a:spcBef>
                        <a:buFont typeface="Arial" panose="020B0604020202020204" pitchFamily="34" charset="0"/>
                        <a:defRPr sz="1600">
                          <a:solidFill>
                            <a:schemeClr val="tx1"/>
                          </a:solidFill>
                          <a:latin typeface="Book Antiqua" panose="02040602050305030304" pitchFamily="18" charset="0"/>
                        </a:defRPr>
                      </a:lvl3pPr>
                      <a:lvl4pPr marL="16002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4pPr>
                      <a:lvl5pPr marL="20574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5pPr>
                      <a:lvl6pPr marL="25146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6pPr>
                      <a:lvl7pPr marL="29718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7pPr>
                      <a:lvl8pPr marL="34290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8pPr>
                      <a:lvl9pPr marL="38862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9pPr>
                    </a:lstStyle>
                    <a:p>
                      <a:pPr marL="17463" marR="0" lvl="0" indent="0" algn="l" defTabSz="914400" rtl="0" eaLnBrk="1" fontAlgn="base" latinLnBrk="0" hangingPunct="1">
                        <a:lnSpc>
                          <a:spcPct val="100000"/>
                        </a:lnSpc>
                        <a:spcBef>
                          <a:spcPct val="0"/>
                        </a:spcBef>
                        <a:spcAft>
                          <a:spcPct val="0"/>
                        </a:spcAft>
                        <a:buClrTx/>
                        <a:buSzTx/>
                        <a:buFontTx/>
                        <a:buNone/>
                        <a:tabLst/>
                      </a:pPr>
                      <a:endPar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p>
                      <a:pPr marL="17463" marR="0" lvl="0" indent="0" algn="l" defTabSz="914400" rtl="0" eaLnBrk="1" fontAlgn="base" latinLnBrk="0" hangingPunct="1">
                        <a:lnSpc>
                          <a:spcPct val="100000"/>
                        </a:lnSpc>
                        <a:spcBef>
                          <a:spcPct val="0"/>
                        </a:spcBef>
                        <a:spcAft>
                          <a:spcPct val="0"/>
                        </a:spcAft>
                        <a:buClrTx/>
                        <a:buSzTx/>
                        <a:buFontTx/>
                        <a:buNone/>
                        <a:tabLst/>
                      </a:pPr>
                      <a:endParaRPr kumimoji="0" lang="en-SG"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p>
                      <a:pPr marL="17463" marR="0" lvl="0" indent="0" algn="l" defTabSz="914400" rtl="0" eaLnBrk="1" fontAlgn="base" latinLnBrk="0" hangingPunct="1">
                        <a:lnSpc>
                          <a:spcPct val="100000"/>
                        </a:lnSpc>
                        <a:spcBef>
                          <a:spcPct val="0"/>
                        </a:spcBef>
                        <a:spcAft>
                          <a:spcPct val="0"/>
                        </a:spcAft>
                        <a:buClrTx/>
                        <a:buSzTx/>
                        <a:buFontTx/>
                        <a:buNone/>
                        <a:tabLst/>
                      </a:pPr>
                      <a:r>
                        <a:rPr kumimoji="0" lang="en-SG"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In-depth discussion, reason, explanation, your interpretation of this story</a:t>
                      </a:r>
                      <a:endParaRPr kumimoji="0" lang="zh-TW" altLang="en-US"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txBody>
                  <a:tcPr marL="38579" marR="38579" marT="0" marB="0" horzOverflow="overflow">
                    <a:lnL w="12700" cap="flat" cmpd="sng" algn="ctr">
                      <a:solidFill>
                        <a:srgbClr val="969890"/>
                      </a:solidFill>
                      <a:prstDash val="solid"/>
                      <a:round/>
                      <a:headEnd type="none" w="med" len="med"/>
                      <a:tailEnd type="none" w="med" len="med"/>
                    </a:lnL>
                    <a:lnR w="12700" cap="flat" cmpd="sng" algn="ctr">
                      <a:solidFill>
                        <a:srgbClr val="969890"/>
                      </a:solidFill>
                      <a:prstDash val="solid"/>
                      <a:round/>
                      <a:headEnd type="none" w="med" len="med"/>
                      <a:tailEnd type="none" w="med" len="med"/>
                    </a:lnR>
                    <a:lnT w="12700" cap="flat" cmpd="sng" algn="ctr">
                      <a:solidFill>
                        <a:srgbClr val="969890"/>
                      </a:solidFill>
                      <a:prstDash val="solid"/>
                      <a:round/>
                      <a:headEnd type="none" w="med" len="med"/>
                      <a:tailEnd type="none" w="med" len="med"/>
                    </a:lnT>
                    <a:lnB w="12700" cap="flat" cmpd="sng" algn="ctr">
                      <a:solidFill>
                        <a:srgbClr val="969890"/>
                      </a:solidFill>
                      <a:prstDash val="solid"/>
                      <a:round/>
                      <a:headEnd type="none" w="med" len="med"/>
                      <a:tailEnd type="none" w="med" len="med"/>
                    </a:lnB>
                    <a:lnTlToBr>
                      <a:noFill/>
                    </a:lnTlToBr>
                    <a:lnBlToTr>
                      <a:noFill/>
                    </a:lnBlToTr>
                    <a:noFill/>
                  </a:tcPr>
                </a:tc>
                <a:tc>
                  <a:txBody>
                    <a:bodyPr/>
                    <a:lstStyle>
                      <a:lvl1pPr marL="557213" indent="-457200">
                        <a:lnSpc>
                          <a:spcPct val="90000"/>
                        </a:lnSpc>
                        <a:spcBef>
                          <a:spcPts val="1800"/>
                        </a:spcBef>
                        <a:buFont typeface="Arial" panose="020B0604020202020204" pitchFamily="34" charset="0"/>
                        <a:defRPr sz="2000">
                          <a:solidFill>
                            <a:schemeClr val="tx1"/>
                          </a:solidFill>
                          <a:latin typeface="Book Antiqua" panose="02040602050305030304" pitchFamily="18" charset="0"/>
                        </a:defRPr>
                      </a:lvl1pPr>
                      <a:lvl2pPr marL="742950" indent="-285750">
                        <a:lnSpc>
                          <a:spcPct val="90000"/>
                        </a:lnSpc>
                        <a:spcBef>
                          <a:spcPts val="1000"/>
                        </a:spcBef>
                        <a:buFont typeface="Arial" panose="020B0604020202020204" pitchFamily="34" charset="0"/>
                        <a:defRPr>
                          <a:solidFill>
                            <a:schemeClr val="tx1"/>
                          </a:solidFill>
                          <a:latin typeface="Book Antiqua" panose="02040602050305030304" pitchFamily="18" charset="0"/>
                        </a:defRPr>
                      </a:lvl2pPr>
                      <a:lvl3pPr marL="1143000" indent="-228600">
                        <a:lnSpc>
                          <a:spcPct val="90000"/>
                        </a:lnSpc>
                        <a:spcBef>
                          <a:spcPts val="800"/>
                        </a:spcBef>
                        <a:buFont typeface="Arial" panose="020B0604020202020204" pitchFamily="34" charset="0"/>
                        <a:defRPr sz="1600">
                          <a:solidFill>
                            <a:schemeClr val="tx1"/>
                          </a:solidFill>
                          <a:latin typeface="Book Antiqua" panose="02040602050305030304" pitchFamily="18" charset="0"/>
                        </a:defRPr>
                      </a:lvl3pPr>
                      <a:lvl4pPr marL="16002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4pPr>
                      <a:lvl5pPr marL="20574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5pPr>
                      <a:lvl6pPr marL="25146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6pPr>
                      <a:lvl7pPr marL="29718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7pPr>
                      <a:lvl8pPr marL="34290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8pPr>
                      <a:lvl9pPr marL="38862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9pPr>
                    </a:lstStyle>
                    <a:p>
                      <a:pPr marL="557213" marR="0" lvl="0" indent="-457200" algn="l" defTabSz="914400" rtl="0" eaLnBrk="1" fontAlgn="base" latinLnBrk="0" hangingPunct="1">
                        <a:lnSpc>
                          <a:spcPct val="150000"/>
                        </a:lnSpc>
                        <a:spcBef>
                          <a:spcPct val="0"/>
                        </a:spcBef>
                        <a:spcAft>
                          <a:spcPct val="0"/>
                        </a:spcAft>
                        <a:buClrTx/>
                        <a:buSzTx/>
                        <a:buFont typeface="Candara" panose="020E0502030303020204" pitchFamily="34" charset="0"/>
                        <a:buAutoNum type="arabicPeriod"/>
                        <a:tabLst/>
                      </a:pPr>
                      <a:r>
                        <a:rPr kumimoji="0" lang="en-SG"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Why do we have that explanation? </a:t>
                      </a:r>
                      <a:endPar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p>
                      <a:pPr marL="557213" marR="0" lvl="0" indent="-457200" algn="l" defTabSz="914400" rtl="0" eaLnBrk="1" fontAlgn="base" latinLnBrk="0" hangingPunct="1">
                        <a:lnSpc>
                          <a:spcPct val="100000"/>
                        </a:lnSpc>
                        <a:spcBef>
                          <a:spcPct val="0"/>
                        </a:spcBef>
                        <a:spcAft>
                          <a:spcPct val="0"/>
                        </a:spcAft>
                        <a:buClrTx/>
                        <a:buSzTx/>
                        <a:buFont typeface="Candara" panose="020E0502030303020204" pitchFamily="34" charset="0"/>
                        <a:buAutoNum type="arabicPeriod"/>
                        <a:tabLst/>
                      </a:pPr>
                      <a:r>
                        <a:rPr kumimoji="0" lang="en-SG"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What are the reason of your first feeling/description? </a:t>
                      </a:r>
                    </a:p>
                    <a:p>
                      <a:pPr marL="557213" marR="0" lvl="0" indent="-457200" algn="l" defTabSz="914400" rtl="0" eaLnBrk="1" fontAlgn="base" latinLnBrk="0" hangingPunct="1">
                        <a:lnSpc>
                          <a:spcPct val="100000"/>
                        </a:lnSpc>
                        <a:spcBef>
                          <a:spcPct val="0"/>
                        </a:spcBef>
                        <a:spcAft>
                          <a:spcPct val="0"/>
                        </a:spcAft>
                        <a:buClrTx/>
                        <a:buSzTx/>
                        <a:buFont typeface="Candara" panose="020E0502030303020204" pitchFamily="34" charset="0"/>
                        <a:buAutoNum type="arabicPeriod"/>
                        <a:tabLst/>
                      </a:pPr>
                      <a:r>
                        <a:rPr kumimoji="0" lang="en-SG"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What have you learnt? </a:t>
                      </a:r>
                    </a:p>
                    <a:p>
                      <a:pPr marL="557213" marR="0" lvl="0" indent="-457200" algn="l" defTabSz="914400" rtl="0" eaLnBrk="1" fontAlgn="base" latinLnBrk="0" hangingPunct="1">
                        <a:lnSpc>
                          <a:spcPct val="100000"/>
                        </a:lnSpc>
                        <a:spcBef>
                          <a:spcPct val="0"/>
                        </a:spcBef>
                        <a:spcAft>
                          <a:spcPct val="0"/>
                        </a:spcAft>
                        <a:buClrTx/>
                        <a:buSzTx/>
                        <a:buFont typeface="Candara" panose="020E0502030303020204" pitchFamily="34" charset="0"/>
                        <a:buAutoNum type="arabicPeriod"/>
                        <a:tabLst/>
                      </a:pPr>
                      <a:r>
                        <a:rPr kumimoji="0" lang="en-SG"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Do you have similar experience? </a:t>
                      </a:r>
                      <a:endPar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txBody>
                  <a:tcPr marL="38579" marR="38579" marT="0" marB="0" horzOverflow="overflow">
                    <a:lnL w="12700" cap="flat" cmpd="sng" algn="ctr">
                      <a:solidFill>
                        <a:srgbClr val="969890"/>
                      </a:solidFill>
                      <a:prstDash val="solid"/>
                      <a:round/>
                      <a:headEnd type="none" w="med" len="med"/>
                      <a:tailEnd type="none" w="med" len="med"/>
                    </a:lnL>
                    <a:lnR w="12700" cap="flat" cmpd="sng" algn="ctr">
                      <a:solidFill>
                        <a:srgbClr val="969890"/>
                      </a:solidFill>
                      <a:prstDash val="solid"/>
                      <a:round/>
                      <a:headEnd type="none" w="med" len="med"/>
                      <a:tailEnd type="none" w="med" len="med"/>
                    </a:lnR>
                    <a:lnT w="12700" cap="flat" cmpd="sng" algn="ctr">
                      <a:solidFill>
                        <a:srgbClr val="969890"/>
                      </a:solidFill>
                      <a:prstDash val="solid"/>
                      <a:round/>
                      <a:headEnd type="none" w="med" len="med"/>
                      <a:tailEnd type="none" w="med" len="med"/>
                    </a:lnT>
                    <a:lnB w="12700" cap="flat" cmpd="sng" algn="ctr">
                      <a:solidFill>
                        <a:srgbClr val="96989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272382160"/>
                  </a:ext>
                </a:extLst>
              </a:tr>
              <a:tr h="1012031">
                <a:tc>
                  <a:txBody>
                    <a:bodyPr/>
                    <a:lstStyle>
                      <a:lvl1pPr>
                        <a:lnSpc>
                          <a:spcPct val="90000"/>
                        </a:lnSpc>
                        <a:spcBef>
                          <a:spcPts val="1800"/>
                        </a:spcBef>
                        <a:buFont typeface="Arial" panose="020B0604020202020204" pitchFamily="34" charset="0"/>
                        <a:defRPr sz="2000">
                          <a:solidFill>
                            <a:schemeClr val="tx1"/>
                          </a:solidFill>
                          <a:latin typeface="Book Antiqua" panose="02040602050305030304" pitchFamily="18" charset="0"/>
                        </a:defRPr>
                      </a:lvl1pPr>
                      <a:lvl2pPr marL="742950" indent="-285750">
                        <a:lnSpc>
                          <a:spcPct val="90000"/>
                        </a:lnSpc>
                        <a:spcBef>
                          <a:spcPts val="1000"/>
                        </a:spcBef>
                        <a:buFont typeface="Arial" panose="020B0604020202020204" pitchFamily="34" charset="0"/>
                        <a:defRPr>
                          <a:solidFill>
                            <a:schemeClr val="tx1"/>
                          </a:solidFill>
                          <a:latin typeface="Book Antiqua" panose="02040602050305030304" pitchFamily="18" charset="0"/>
                        </a:defRPr>
                      </a:lvl2pPr>
                      <a:lvl3pPr marL="1143000" indent="-228600">
                        <a:lnSpc>
                          <a:spcPct val="90000"/>
                        </a:lnSpc>
                        <a:spcBef>
                          <a:spcPts val="800"/>
                        </a:spcBef>
                        <a:buFont typeface="Arial" panose="020B0604020202020204" pitchFamily="34" charset="0"/>
                        <a:defRPr sz="1600">
                          <a:solidFill>
                            <a:schemeClr val="tx1"/>
                          </a:solidFill>
                          <a:latin typeface="Book Antiqua" panose="02040602050305030304" pitchFamily="18" charset="0"/>
                        </a:defRPr>
                      </a:lvl3pPr>
                      <a:lvl4pPr marL="16002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4pPr>
                      <a:lvl5pPr marL="20574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5pPr>
                      <a:lvl6pPr marL="25146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6pPr>
                      <a:lvl7pPr marL="29718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7pPr>
                      <a:lvl8pPr marL="34290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8pPr>
                      <a:lvl9pPr marL="38862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Futures</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a:t>
                      </a:r>
                      <a:r>
                        <a:rPr kumimoji="0" lang="en-US" altLang="en-US"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a:t>
                      </a:r>
                      <a:r>
                        <a:rPr kumimoji="0" lang="zh-TW" altLang="en-US"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a:t>
                      </a:r>
                      <a:endParaRPr kumimoji="0" lang="zh-TW"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txBody>
                  <a:tcPr marL="38579" marR="38579" marT="0" marB="0" horzOverflow="overflow">
                    <a:lnL w="12700" cap="flat" cmpd="sng" algn="ctr">
                      <a:solidFill>
                        <a:srgbClr val="969890"/>
                      </a:solidFill>
                      <a:prstDash val="solid"/>
                      <a:round/>
                      <a:headEnd type="none" w="med" len="med"/>
                      <a:tailEnd type="none" w="med" len="med"/>
                    </a:lnL>
                    <a:lnR w="12700" cap="flat" cmpd="sng" algn="ctr">
                      <a:solidFill>
                        <a:srgbClr val="969890"/>
                      </a:solidFill>
                      <a:prstDash val="solid"/>
                      <a:round/>
                      <a:headEnd type="none" w="med" len="med"/>
                      <a:tailEnd type="none" w="med" len="med"/>
                    </a:lnR>
                    <a:lnT w="12700" cap="flat" cmpd="sng" algn="ctr">
                      <a:solidFill>
                        <a:srgbClr val="969890"/>
                      </a:solidFill>
                      <a:prstDash val="solid"/>
                      <a:round/>
                      <a:headEnd type="none" w="med" len="med"/>
                      <a:tailEnd type="none" w="med" len="med"/>
                    </a:lnT>
                    <a:lnB w="12700" cap="flat" cmpd="sng" algn="ctr">
                      <a:solidFill>
                        <a:srgbClr val="969890"/>
                      </a:solidFill>
                      <a:prstDash val="solid"/>
                      <a:round/>
                      <a:headEnd type="none" w="med" len="med"/>
                      <a:tailEnd type="none" w="med" len="med"/>
                    </a:lnB>
                    <a:lnTlToBr>
                      <a:noFill/>
                    </a:lnTlToBr>
                    <a:lnBlToTr>
                      <a:noFill/>
                    </a:lnBlToTr>
                    <a:noFill/>
                  </a:tcPr>
                </a:tc>
                <a:tc>
                  <a:txBody>
                    <a:bodyPr/>
                    <a:lstStyle>
                      <a:lvl1pPr marL="17463">
                        <a:lnSpc>
                          <a:spcPct val="90000"/>
                        </a:lnSpc>
                        <a:spcBef>
                          <a:spcPts val="1800"/>
                        </a:spcBef>
                        <a:buFont typeface="Arial" panose="020B0604020202020204" pitchFamily="34" charset="0"/>
                        <a:defRPr sz="2000">
                          <a:solidFill>
                            <a:schemeClr val="tx1"/>
                          </a:solidFill>
                          <a:latin typeface="Book Antiqua" panose="02040602050305030304" pitchFamily="18" charset="0"/>
                        </a:defRPr>
                      </a:lvl1pPr>
                      <a:lvl2pPr marL="742950" indent="-285750">
                        <a:lnSpc>
                          <a:spcPct val="90000"/>
                        </a:lnSpc>
                        <a:spcBef>
                          <a:spcPts val="1000"/>
                        </a:spcBef>
                        <a:buFont typeface="Arial" panose="020B0604020202020204" pitchFamily="34" charset="0"/>
                        <a:defRPr>
                          <a:solidFill>
                            <a:schemeClr val="tx1"/>
                          </a:solidFill>
                          <a:latin typeface="Book Antiqua" panose="02040602050305030304" pitchFamily="18" charset="0"/>
                        </a:defRPr>
                      </a:lvl2pPr>
                      <a:lvl3pPr marL="1143000" indent="-228600">
                        <a:lnSpc>
                          <a:spcPct val="90000"/>
                        </a:lnSpc>
                        <a:spcBef>
                          <a:spcPts val="800"/>
                        </a:spcBef>
                        <a:buFont typeface="Arial" panose="020B0604020202020204" pitchFamily="34" charset="0"/>
                        <a:defRPr sz="1600">
                          <a:solidFill>
                            <a:schemeClr val="tx1"/>
                          </a:solidFill>
                          <a:latin typeface="Book Antiqua" panose="02040602050305030304" pitchFamily="18" charset="0"/>
                        </a:defRPr>
                      </a:lvl3pPr>
                      <a:lvl4pPr marL="16002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4pPr>
                      <a:lvl5pPr marL="20574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5pPr>
                      <a:lvl6pPr marL="25146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6pPr>
                      <a:lvl7pPr marL="29718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7pPr>
                      <a:lvl8pPr marL="34290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8pPr>
                      <a:lvl9pPr marL="38862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9pPr>
                    </a:lstStyle>
                    <a:p>
                      <a:pPr marL="17463" marR="0" lvl="0" indent="0" algn="l" defTabSz="914400" rtl="0" eaLnBrk="1" fontAlgn="base" latinLnBrk="0" hangingPunct="1">
                        <a:lnSpc>
                          <a:spcPct val="100000"/>
                        </a:lnSpc>
                        <a:spcBef>
                          <a:spcPct val="0"/>
                        </a:spcBef>
                        <a:spcAft>
                          <a:spcPct val="0"/>
                        </a:spcAft>
                        <a:buClrTx/>
                        <a:buSzTx/>
                        <a:buFontTx/>
                        <a:buNone/>
                        <a:tabLst/>
                      </a:pPr>
                      <a:endPar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p>
                      <a:pPr marL="17463" marR="0" lvl="0" indent="0" algn="l" defTabSz="914400" rtl="0" eaLnBrk="1" fontAlgn="base" latinLnBrk="0" hangingPunct="1">
                        <a:lnSpc>
                          <a:spcPct val="100000"/>
                        </a:lnSpc>
                        <a:spcBef>
                          <a:spcPct val="0"/>
                        </a:spcBef>
                        <a:spcAft>
                          <a:spcPct val="0"/>
                        </a:spcAft>
                        <a:buClrTx/>
                        <a:buSzTx/>
                        <a:buFontTx/>
                        <a:buNone/>
                        <a:tabLst/>
                      </a:pPr>
                      <a:endParaRPr kumimoji="0" lang="en-SG"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p>
                      <a:pPr marL="17463" marR="0" lvl="0" indent="0" algn="l" defTabSz="914400" rtl="0" eaLnBrk="1" fontAlgn="base" latinLnBrk="0" hangingPunct="1">
                        <a:lnSpc>
                          <a:spcPct val="100000"/>
                        </a:lnSpc>
                        <a:spcBef>
                          <a:spcPct val="0"/>
                        </a:spcBef>
                        <a:spcAft>
                          <a:spcPct val="0"/>
                        </a:spcAft>
                        <a:buClrTx/>
                        <a:buSzTx/>
                        <a:buFontTx/>
                        <a:buNone/>
                        <a:tabLst/>
                      </a:pPr>
                      <a:r>
                        <a:rPr kumimoji="0" lang="en-SG"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multi-dimension of thinking, how do we use this experience to apply in our future life ?</a:t>
                      </a:r>
                      <a:endParaRPr kumimoji="0" lang="zh-TW" altLang="en-US"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txBody>
                  <a:tcPr marL="38579" marR="38579" marT="0" marB="0" horzOverflow="overflow">
                    <a:lnL w="12700" cap="flat" cmpd="sng" algn="ctr">
                      <a:solidFill>
                        <a:srgbClr val="969890"/>
                      </a:solidFill>
                      <a:prstDash val="solid"/>
                      <a:round/>
                      <a:headEnd type="none" w="med" len="med"/>
                      <a:tailEnd type="none" w="med" len="med"/>
                    </a:lnL>
                    <a:lnR w="12700" cap="flat" cmpd="sng" algn="ctr">
                      <a:solidFill>
                        <a:srgbClr val="969890"/>
                      </a:solidFill>
                      <a:prstDash val="solid"/>
                      <a:round/>
                      <a:headEnd type="none" w="med" len="med"/>
                      <a:tailEnd type="none" w="med" len="med"/>
                    </a:lnR>
                    <a:lnT w="12700" cap="flat" cmpd="sng" algn="ctr">
                      <a:solidFill>
                        <a:srgbClr val="969890"/>
                      </a:solidFill>
                      <a:prstDash val="solid"/>
                      <a:round/>
                      <a:headEnd type="none" w="med" len="med"/>
                      <a:tailEnd type="none" w="med" len="med"/>
                    </a:lnT>
                    <a:lnB w="12700" cap="flat" cmpd="sng" algn="ctr">
                      <a:solidFill>
                        <a:srgbClr val="969890"/>
                      </a:solidFill>
                      <a:prstDash val="solid"/>
                      <a:round/>
                      <a:headEnd type="none" w="med" len="med"/>
                      <a:tailEnd type="none" w="med" len="med"/>
                    </a:lnB>
                    <a:lnTlToBr>
                      <a:noFill/>
                    </a:lnTlToBr>
                    <a:lnBlToTr>
                      <a:noFill/>
                    </a:lnBlToTr>
                    <a:noFill/>
                  </a:tcPr>
                </a:tc>
                <a:tc>
                  <a:txBody>
                    <a:bodyPr/>
                    <a:lstStyle>
                      <a:lvl1pPr marL="557213" indent="-457200">
                        <a:lnSpc>
                          <a:spcPct val="90000"/>
                        </a:lnSpc>
                        <a:spcBef>
                          <a:spcPts val="1800"/>
                        </a:spcBef>
                        <a:buFont typeface="Arial" panose="020B0604020202020204" pitchFamily="34" charset="0"/>
                        <a:defRPr sz="2000">
                          <a:solidFill>
                            <a:schemeClr val="tx1"/>
                          </a:solidFill>
                          <a:latin typeface="Book Antiqua" panose="02040602050305030304" pitchFamily="18" charset="0"/>
                        </a:defRPr>
                      </a:lvl1pPr>
                      <a:lvl2pPr marL="742950" indent="-285750">
                        <a:lnSpc>
                          <a:spcPct val="90000"/>
                        </a:lnSpc>
                        <a:spcBef>
                          <a:spcPts val="1000"/>
                        </a:spcBef>
                        <a:buFont typeface="Arial" panose="020B0604020202020204" pitchFamily="34" charset="0"/>
                        <a:defRPr>
                          <a:solidFill>
                            <a:schemeClr val="tx1"/>
                          </a:solidFill>
                          <a:latin typeface="Book Antiqua" panose="02040602050305030304" pitchFamily="18" charset="0"/>
                        </a:defRPr>
                      </a:lvl2pPr>
                      <a:lvl3pPr marL="1143000" indent="-228600">
                        <a:lnSpc>
                          <a:spcPct val="90000"/>
                        </a:lnSpc>
                        <a:spcBef>
                          <a:spcPts val="800"/>
                        </a:spcBef>
                        <a:buFont typeface="Arial" panose="020B0604020202020204" pitchFamily="34" charset="0"/>
                        <a:defRPr sz="1600">
                          <a:solidFill>
                            <a:schemeClr val="tx1"/>
                          </a:solidFill>
                          <a:latin typeface="Book Antiqua" panose="02040602050305030304" pitchFamily="18" charset="0"/>
                        </a:defRPr>
                      </a:lvl3pPr>
                      <a:lvl4pPr marL="16002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4pPr>
                      <a:lvl5pPr marL="2057400" indent="-228600">
                        <a:lnSpc>
                          <a:spcPct val="90000"/>
                        </a:lnSpc>
                        <a:spcBef>
                          <a:spcPts val="800"/>
                        </a:spcBef>
                        <a:buFont typeface="Arial" panose="020B0604020202020204" pitchFamily="34" charset="0"/>
                        <a:defRPr sz="1400">
                          <a:solidFill>
                            <a:schemeClr val="tx1"/>
                          </a:solidFill>
                          <a:latin typeface="Book Antiqua" panose="02040602050305030304" pitchFamily="18" charset="0"/>
                        </a:defRPr>
                      </a:lvl5pPr>
                      <a:lvl6pPr marL="25146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6pPr>
                      <a:lvl7pPr marL="29718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7pPr>
                      <a:lvl8pPr marL="34290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8pPr>
                      <a:lvl9pPr marL="3886200" indent="-228600" eaLnBrk="0" fontAlgn="base" hangingPunct="0">
                        <a:lnSpc>
                          <a:spcPct val="90000"/>
                        </a:lnSpc>
                        <a:spcBef>
                          <a:spcPts val="800"/>
                        </a:spcBef>
                        <a:spcAft>
                          <a:spcPct val="0"/>
                        </a:spcAft>
                        <a:buFont typeface="Arial" panose="020B0604020202020204" pitchFamily="34" charset="0"/>
                        <a:defRPr sz="1400">
                          <a:solidFill>
                            <a:schemeClr val="tx1"/>
                          </a:solidFill>
                          <a:latin typeface="Book Antiqua" panose="02040602050305030304" pitchFamily="18" charset="0"/>
                        </a:defRPr>
                      </a:lvl9pPr>
                    </a:lstStyle>
                    <a:p>
                      <a:pPr marL="557213" marR="0" lvl="0" indent="-457200" algn="l" defTabSz="914400" rtl="0" eaLnBrk="1" fontAlgn="base" latinLnBrk="0" hangingPunct="1">
                        <a:lnSpc>
                          <a:spcPct val="150000"/>
                        </a:lnSpc>
                        <a:spcBef>
                          <a:spcPct val="0"/>
                        </a:spcBef>
                        <a:spcAft>
                          <a:spcPct val="0"/>
                        </a:spcAft>
                        <a:buClrTx/>
                        <a:buSzTx/>
                        <a:buFont typeface="Candara" panose="020E0502030303020204" pitchFamily="34" charset="0"/>
                        <a:buAutoNum type="arabicPeriod"/>
                        <a:tabLst/>
                      </a:pPr>
                      <a:r>
                        <a:rPr kumimoji="0" lang="en-SG"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How’s this story influence you? </a:t>
                      </a:r>
                      <a:endPar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p>
                      <a:pPr marL="557213" marR="0" lvl="0" indent="-457200" algn="l" defTabSz="914400" rtl="0" eaLnBrk="1" fontAlgn="base" latinLnBrk="0" hangingPunct="1">
                        <a:lnSpc>
                          <a:spcPct val="100000"/>
                        </a:lnSpc>
                        <a:spcBef>
                          <a:spcPct val="0"/>
                        </a:spcBef>
                        <a:spcAft>
                          <a:spcPct val="0"/>
                        </a:spcAft>
                        <a:buClrTx/>
                        <a:buSzTx/>
                        <a:buFont typeface="Candara" panose="020E0502030303020204" pitchFamily="34" charset="0"/>
                        <a:buAutoNum type="arabicPeriod"/>
                        <a:tabLst/>
                      </a:pPr>
                      <a:r>
                        <a:rPr kumimoji="0" lang="en-SG"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What are your future expectation? </a:t>
                      </a:r>
                    </a:p>
                    <a:p>
                      <a:pPr marL="557213" marR="0" lvl="0" indent="-457200" algn="l" defTabSz="914400" rtl="0" eaLnBrk="1" fontAlgn="base" latinLnBrk="0" hangingPunct="1">
                        <a:lnSpc>
                          <a:spcPct val="100000"/>
                        </a:lnSpc>
                        <a:spcBef>
                          <a:spcPct val="0"/>
                        </a:spcBef>
                        <a:spcAft>
                          <a:spcPct val="0"/>
                        </a:spcAft>
                        <a:buClrTx/>
                        <a:buSzTx/>
                        <a:buFont typeface="Candara" panose="020E0502030303020204" pitchFamily="34" charset="0"/>
                        <a:buAutoNum type="arabicPeriod"/>
                        <a:tabLst/>
                      </a:pPr>
                      <a:r>
                        <a:rPr kumimoji="0" lang="en-SG"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If there was another chance, what would you like to be? </a:t>
                      </a:r>
                    </a:p>
                    <a:p>
                      <a:pPr marL="557213" marR="0" lvl="0" indent="-457200" algn="l" defTabSz="914400" rtl="0" eaLnBrk="1" fontAlgn="base" latinLnBrk="0" hangingPunct="1">
                        <a:lnSpc>
                          <a:spcPct val="100000"/>
                        </a:lnSpc>
                        <a:spcBef>
                          <a:spcPct val="0"/>
                        </a:spcBef>
                        <a:spcAft>
                          <a:spcPct val="0"/>
                        </a:spcAft>
                        <a:buClrTx/>
                        <a:buSzTx/>
                        <a:buFont typeface="Candara" panose="020E0502030303020204" pitchFamily="34" charset="0"/>
                        <a:buAutoNum type="arabicPeriod"/>
                        <a:tabLst/>
                      </a:pPr>
                      <a:r>
                        <a:rPr kumimoji="0" lang="en-SG"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rPr>
                        <a:t>How can you use what you have learnt to apply for your future life? </a:t>
                      </a:r>
                      <a:endParaRPr kumimoji="0" lang="en-US" altLang="zh-TW" sz="1400" b="0" i="0" u="none" strike="noStrike" cap="none" normalizeH="0" baseline="0" dirty="0" smtClean="0">
                        <a:ln>
                          <a:noFill/>
                        </a:ln>
                        <a:solidFill>
                          <a:schemeClr val="tx1"/>
                        </a:solidFill>
                        <a:effectLst/>
                        <a:latin typeface="Microsoft JhengHei" panose="020B0604030504040204" pitchFamily="34" charset="-120"/>
                        <a:ea typeface="Microsoft JhengHei" panose="020B0604030504040204" pitchFamily="34" charset="-120"/>
                      </a:endParaRPr>
                    </a:p>
                  </a:txBody>
                  <a:tcPr marL="38579" marR="38579" marT="0" marB="0" horzOverflow="overflow">
                    <a:lnL w="12700" cap="flat" cmpd="sng" algn="ctr">
                      <a:solidFill>
                        <a:srgbClr val="969890"/>
                      </a:solidFill>
                      <a:prstDash val="solid"/>
                      <a:round/>
                      <a:headEnd type="none" w="med" len="med"/>
                      <a:tailEnd type="none" w="med" len="med"/>
                    </a:lnL>
                    <a:lnR w="12700" cap="flat" cmpd="sng" algn="ctr">
                      <a:solidFill>
                        <a:srgbClr val="969890"/>
                      </a:solidFill>
                      <a:prstDash val="solid"/>
                      <a:round/>
                      <a:headEnd type="none" w="med" len="med"/>
                      <a:tailEnd type="none" w="med" len="med"/>
                    </a:lnR>
                    <a:lnT w="12700" cap="flat" cmpd="sng" algn="ctr">
                      <a:solidFill>
                        <a:srgbClr val="969890"/>
                      </a:solidFill>
                      <a:prstDash val="solid"/>
                      <a:round/>
                      <a:headEnd type="none" w="med" len="med"/>
                      <a:tailEnd type="none" w="med" len="med"/>
                    </a:lnT>
                    <a:lnB w="12700" cap="flat" cmpd="sng" algn="ctr">
                      <a:solidFill>
                        <a:srgbClr val="96989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812381294"/>
                  </a:ext>
                </a:extLst>
              </a:tr>
            </a:tbl>
          </a:graphicData>
        </a:graphic>
      </p:graphicFrame>
      <p:pic>
        <p:nvPicPr>
          <p:cNvPr id="2" name="Picture 1"/>
          <p:cNvPicPr>
            <a:picLocks noChangeAspect="1"/>
          </p:cNvPicPr>
          <p:nvPr/>
        </p:nvPicPr>
        <p:blipFill>
          <a:blip r:embed="rId2"/>
          <a:stretch>
            <a:fillRect/>
          </a:stretch>
        </p:blipFill>
        <p:spPr>
          <a:xfrm>
            <a:off x="1187624" y="2060848"/>
            <a:ext cx="695004" cy="377985"/>
          </a:xfrm>
          <a:prstGeom prst="rect">
            <a:avLst/>
          </a:prstGeom>
        </p:spPr>
      </p:pic>
      <p:pic>
        <p:nvPicPr>
          <p:cNvPr id="3" name="Picture 2"/>
          <p:cNvPicPr>
            <a:picLocks noChangeAspect="1"/>
          </p:cNvPicPr>
          <p:nvPr/>
        </p:nvPicPr>
        <p:blipFill>
          <a:blip r:embed="rId3"/>
          <a:stretch>
            <a:fillRect/>
          </a:stretch>
        </p:blipFill>
        <p:spPr>
          <a:xfrm>
            <a:off x="1187624" y="2924944"/>
            <a:ext cx="792088" cy="377985"/>
          </a:xfrm>
          <a:prstGeom prst="rect">
            <a:avLst/>
          </a:prstGeom>
        </p:spPr>
      </p:pic>
      <p:pic>
        <p:nvPicPr>
          <p:cNvPr id="4" name="Picture 3"/>
          <p:cNvPicPr>
            <a:picLocks noChangeAspect="1"/>
          </p:cNvPicPr>
          <p:nvPr/>
        </p:nvPicPr>
        <p:blipFill>
          <a:blip r:embed="rId4"/>
          <a:stretch>
            <a:fillRect/>
          </a:stretch>
        </p:blipFill>
        <p:spPr>
          <a:xfrm>
            <a:off x="1259632" y="3789040"/>
            <a:ext cx="695004" cy="377985"/>
          </a:xfrm>
          <a:prstGeom prst="rect">
            <a:avLst/>
          </a:prstGeom>
        </p:spPr>
      </p:pic>
      <p:pic>
        <p:nvPicPr>
          <p:cNvPr id="6" name="Picture 5"/>
          <p:cNvPicPr>
            <a:picLocks noChangeAspect="1"/>
          </p:cNvPicPr>
          <p:nvPr/>
        </p:nvPicPr>
        <p:blipFill>
          <a:blip r:embed="rId5"/>
          <a:stretch>
            <a:fillRect/>
          </a:stretch>
        </p:blipFill>
        <p:spPr>
          <a:xfrm>
            <a:off x="1331640" y="4941168"/>
            <a:ext cx="695004" cy="377985"/>
          </a:xfrm>
          <a:prstGeom prst="rect">
            <a:avLst/>
          </a:prstGeom>
        </p:spPr>
      </p:pic>
    </p:spTree>
    <p:extLst>
      <p:ext uri="{BB962C8B-B14F-4D97-AF65-F5344CB8AC3E}">
        <p14:creationId xmlns:p14="http://schemas.microsoft.com/office/powerpoint/2010/main" val="26102316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zh-TW" dirty="0" smtClean="0"/>
              <a:t>Process of Reflection</a:t>
            </a:r>
            <a:endParaRPr lang="zh-TW" altLang="en-US" dirty="0"/>
          </a:p>
        </p:txBody>
      </p:sp>
      <p:sp>
        <p:nvSpPr>
          <p:cNvPr id="3" name="Content Placeholder 2"/>
          <p:cNvSpPr>
            <a:spLocks noGrp="1"/>
          </p:cNvSpPr>
          <p:nvPr>
            <p:ph idx="1"/>
          </p:nvPr>
        </p:nvSpPr>
        <p:spPr/>
        <p:txBody>
          <a:bodyPr>
            <a:normAutofit fontScale="92500"/>
          </a:bodyPr>
          <a:lstStyle/>
          <a:p>
            <a:pPr marL="0" indent="0">
              <a:buNone/>
            </a:pPr>
            <a:r>
              <a:rPr lang="en-US" altLang="zh-TW" dirty="0" smtClean="0"/>
              <a:t>Boyd and </a:t>
            </a:r>
            <a:r>
              <a:rPr lang="en-US" altLang="zh-TW" dirty="0" err="1" smtClean="0"/>
              <a:t>Fales</a:t>
            </a:r>
            <a:r>
              <a:rPr lang="en-US" altLang="zh-TW" dirty="0" smtClean="0"/>
              <a:t> (1983): </a:t>
            </a:r>
            <a:r>
              <a:rPr lang="en-US" altLang="zh-TW" b="1" dirty="0" smtClean="0"/>
              <a:t>6 steps of reflection</a:t>
            </a:r>
            <a:endParaRPr lang="en-US" altLang="zh-TW" b="1" dirty="0"/>
          </a:p>
          <a:p>
            <a:pPr marL="457200" indent="-457200">
              <a:buFont typeface="+mj-lt"/>
              <a:buAutoNum type="arabicPeriod"/>
            </a:pPr>
            <a:r>
              <a:rPr lang="en-US" altLang="zh-TW" dirty="0" smtClean="0"/>
              <a:t>A sense of inner discomfort</a:t>
            </a:r>
          </a:p>
          <a:p>
            <a:pPr marL="457200" indent="-457200">
              <a:buFont typeface="+mj-lt"/>
              <a:buAutoNum type="arabicPeriod"/>
            </a:pPr>
            <a:r>
              <a:rPr lang="en-US" altLang="zh-TW" dirty="0" smtClean="0"/>
              <a:t>Identification or clarification of the concern</a:t>
            </a:r>
          </a:p>
          <a:p>
            <a:pPr marL="457200" indent="-457200">
              <a:buFont typeface="+mj-lt"/>
              <a:buAutoNum type="arabicPeriod"/>
            </a:pPr>
            <a:r>
              <a:rPr lang="en-US" altLang="zh-TW" dirty="0" smtClean="0"/>
              <a:t>Openness to new information from internal and external sources, with ability to observe and take in from a variety of perspectives</a:t>
            </a:r>
          </a:p>
          <a:p>
            <a:pPr marL="457200" indent="-457200">
              <a:buFont typeface="+mj-lt"/>
              <a:buAutoNum type="arabicPeriod"/>
            </a:pPr>
            <a:r>
              <a:rPr lang="en-US" altLang="zh-TW" dirty="0" smtClean="0"/>
              <a:t>Resolution, expressed as ‘integration”, “coming together”, “accepting reality”, and “creative synthesis”</a:t>
            </a:r>
          </a:p>
          <a:p>
            <a:pPr marL="457200" indent="-457200">
              <a:buFont typeface="+mj-lt"/>
              <a:buAutoNum type="arabicPeriod"/>
            </a:pPr>
            <a:r>
              <a:rPr lang="en-US" altLang="zh-TW" dirty="0" smtClean="0"/>
              <a:t>Establishing continuity of self with past, present, and future</a:t>
            </a:r>
          </a:p>
          <a:p>
            <a:pPr marL="457200" indent="-457200">
              <a:buFont typeface="+mj-lt"/>
              <a:buAutoNum type="arabicPeriod"/>
            </a:pPr>
            <a:r>
              <a:rPr lang="en-US" altLang="zh-TW" dirty="0" smtClean="0"/>
              <a:t>Deciding whether to act on the outcome of the reflective process</a:t>
            </a:r>
          </a:p>
          <a:p>
            <a:pPr marL="0" indent="0" algn="ctr">
              <a:buNone/>
            </a:pPr>
            <a:r>
              <a:rPr lang="en-US" altLang="zh-TW" b="1" dirty="0" smtClean="0"/>
              <a:t>[change mechanism]</a:t>
            </a:r>
            <a:endParaRPr lang="en-US" altLang="zh-TW" dirty="0" smtClean="0"/>
          </a:p>
        </p:txBody>
      </p:sp>
    </p:spTree>
    <p:extLst>
      <p:ext uri="{BB962C8B-B14F-4D97-AF65-F5344CB8AC3E}">
        <p14:creationId xmlns:p14="http://schemas.microsoft.com/office/powerpoint/2010/main" val="36990255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dirty="0" smtClean="0"/>
              <a:t>Today’s Rundown</a:t>
            </a:r>
            <a:endParaRPr lang="zh-TW" alt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901679234"/>
              </p:ext>
            </p:extLst>
          </p:nvPr>
        </p:nvGraphicFramePr>
        <p:xfrm>
          <a:off x="914400" y="2026762"/>
          <a:ext cx="7185992" cy="3200400"/>
        </p:xfrm>
        <a:graphic>
          <a:graphicData uri="http://schemas.openxmlformats.org/drawingml/2006/table">
            <a:tbl>
              <a:tblPr firstRow="1" bandRow="1">
                <a:tableStyleId>{5C22544A-7EE6-4342-B048-85BDC9FD1C3A}</a:tableStyleId>
              </a:tblPr>
              <a:tblGrid>
                <a:gridCol w="1868358">
                  <a:extLst>
                    <a:ext uri="{9D8B030D-6E8A-4147-A177-3AD203B41FA5}">
                      <a16:colId xmlns="" xmlns:a16="http://schemas.microsoft.com/office/drawing/2014/main" val="20000"/>
                    </a:ext>
                  </a:extLst>
                </a:gridCol>
                <a:gridCol w="5317634">
                  <a:extLst>
                    <a:ext uri="{9D8B030D-6E8A-4147-A177-3AD203B41FA5}">
                      <a16:colId xmlns="" xmlns:a16="http://schemas.microsoft.com/office/drawing/2014/main" val="20001"/>
                    </a:ext>
                  </a:extLst>
                </a:gridCol>
              </a:tblGrid>
              <a:tr h="393549">
                <a:tc>
                  <a:txBody>
                    <a:bodyPr/>
                    <a:lstStyle/>
                    <a:p>
                      <a:r>
                        <a:rPr lang="en-US" altLang="zh-TW" sz="2000" dirty="0" smtClean="0"/>
                        <a:t>Time</a:t>
                      </a:r>
                      <a:endParaRPr lang="zh-TW" altLang="en-US" sz="2000" dirty="0"/>
                    </a:p>
                  </a:txBody>
                  <a:tcPr/>
                </a:tc>
                <a:tc>
                  <a:txBody>
                    <a:bodyPr/>
                    <a:lstStyle/>
                    <a:p>
                      <a:r>
                        <a:rPr lang="en-US" altLang="zh-TW" sz="2000" dirty="0" smtClean="0"/>
                        <a:t>Content/ Tasks</a:t>
                      </a:r>
                      <a:endParaRPr lang="zh-TW" altLang="en-US" sz="2000" dirty="0"/>
                    </a:p>
                  </a:txBody>
                  <a:tcPr/>
                </a:tc>
                <a:extLst>
                  <a:ext uri="{0D108BD9-81ED-4DB2-BD59-A6C34878D82A}">
                    <a16:rowId xmlns="" xmlns:a16="http://schemas.microsoft.com/office/drawing/2014/main" val="10000"/>
                  </a:ext>
                </a:extLst>
              </a:tr>
              <a:tr h="393549">
                <a:tc>
                  <a:txBody>
                    <a:bodyPr/>
                    <a:lstStyle/>
                    <a:p>
                      <a:r>
                        <a:rPr lang="en-US" altLang="zh-TW" sz="2000" dirty="0" smtClean="0"/>
                        <a:t>2:30</a:t>
                      </a:r>
                      <a:r>
                        <a:rPr lang="en-US" altLang="zh-TW" sz="2000" baseline="0" dirty="0" smtClean="0"/>
                        <a:t> – 2:55pm</a:t>
                      </a:r>
                      <a:endParaRPr lang="zh-TW" altLang="en-US" sz="2000" dirty="0"/>
                    </a:p>
                  </a:txBody>
                  <a:tcPr/>
                </a:tc>
                <a:tc>
                  <a:txBody>
                    <a:bodyPr/>
                    <a:lstStyle/>
                    <a:p>
                      <a:r>
                        <a:rPr lang="en-US" altLang="zh-TW" sz="2000" dirty="0" smtClean="0"/>
                        <a:t>Service-Learning and Reflection</a:t>
                      </a:r>
                      <a:r>
                        <a:rPr lang="en-US" altLang="zh-TW" sz="2000" baseline="0" dirty="0" smtClean="0"/>
                        <a:t> exercise</a:t>
                      </a:r>
                      <a:endParaRPr lang="zh-TW" altLang="en-US" sz="2000" dirty="0"/>
                    </a:p>
                  </a:txBody>
                  <a:tcPr/>
                </a:tc>
                <a:extLst>
                  <a:ext uri="{0D108BD9-81ED-4DB2-BD59-A6C34878D82A}">
                    <a16:rowId xmlns="" xmlns:a16="http://schemas.microsoft.com/office/drawing/2014/main" val="10001"/>
                  </a:ext>
                </a:extLst>
              </a:tr>
              <a:tr h="999008">
                <a:tc>
                  <a:txBody>
                    <a:bodyPr/>
                    <a:lstStyle/>
                    <a:p>
                      <a:r>
                        <a:rPr lang="en-US" altLang="zh-TW" sz="2000" dirty="0" smtClean="0"/>
                        <a:t>2:55 – 3:30pm</a:t>
                      </a:r>
                      <a:endParaRPr lang="zh-TW" altLang="en-US" sz="2000" dirty="0"/>
                    </a:p>
                  </a:txBody>
                  <a:tcPr/>
                </a:tc>
                <a:tc>
                  <a:txBody>
                    <a:bodyPr/>
                    <a:lstStyle/>
                    <a:p>
                      <a:r>
                        <a:rPr lang="en-US" altLang="zh-TW" sz="2000" dirty="0" smtClean="0"/>
                        <a:t>Importance</a:t>
                      </a:r>
                      <a:r>
                        <a:rPr lang="en-US" altLang="zh-TW" sz="2000" baseline="0" dirty="0" smtClean="0"/>
                        <a:t> and models of reflection</a:t>
                      </a:r>
                    </a:p>
                    <a:p>
                      <a:r>
                        <a:rPr lang="en-US" altLang="zh-TW" sz="2000" baseline="0" dirty="0" smtClean="0"/>
                        <a:t>Leadership &amp; Teamwork (10mins discussion &amp; 5mins report back) </a:t>
                      </a:r>
                      <a:endParaRPr lang="zh-TW" altLang="en-US" sz="2000" dirty="0"/>
                    </a:p>
                  </a:txBody>
                  <a:tcPr/>
                </a:tc>
                <a:extLst>
                  <a:ext uri="{0D108BD9-81ED-4DB2-BD59-A6C34878D82A}">
                    <a16:rowId xmlns="" xmlns:a16="http://schemas.microsoft.com/office/drawing/2014/main" val="10002"/>
                  </a:ext>
                </a:extLst>
              </a:tr>
              <a:tr h="393549">
                <a:tc>
                  <a:txBody>
                    <a:bodyPr/>
                    <a:lstStyle/>
                    <a:p>
                      <a:r>
                        <a:rPr lang="en-US" altLang="zh-TW" sz="2000" dirty="0" smtClean="0"/>
                        <a:t>3:30 – 3:35pm</a:t>
                      </a:r>
                      <a:endParaRPr lang="zh-TW" altLang="en-US" sz="2000" dirty="0"/>
                    </a:p>
                  </a:txBody>
                  <a:tcPr/>
                </a:tc>
                <a:tc>
                  <a:txBody>
                    <a:bodyPr/>
                    <a:lstStyle/>
                    <a:p>
                      <a:r>
                        <a:rPr lang="en-US" altLang="zh-TW" sz="2000" dirty="0" smtClean="0"/>
                        <a:t>Break</a:t>
                      </a:r>
                      <a:endParaRPr lang="zh-TW" altLang="en-US" sz="2000" dirty="0"/>
                    </a:p>
                  </a:txBody>
                  <a:tcPr/>
                </a:tc>
                <a:extLst>
                  <a:ext uri="{0D108BD9-81ED-4DB2-BD59-A6C34878D82A}">
                    <a16:rowId xmlns="" xmlns:a16="http://schemas.microsoft.com/office/drawing/2014/main" val="10003"/>
                  </a:ext>
                </a:extLst>
              </a:tr>
              <a:tr h="696279">
                <a:tc>
                  <a:txBody>
                    <a:bodyPr/>
                    <a:lstStyle/>
                    <a:p>
                      <a:r>
                        <a:rPr lang="en-US" altLang="zh-TW" sz="2000" dirty="0" smtClean="0"/>
                        <a:t>3:35 – 4:30pm</a:t>
                      </a:r>
                      <a:endParaRPr lang="zh-TW" altLang="en-US" sz="2000" dirty="0"/>
                    </a:p>
                  </a:txBody>
                  <a:tcPr/>
                </a:tc>
                <a:tc>
                  <a:txBody>
                    <a:bodyPr/>
                    <a:lstStyle/>
                    <a:p>
                      <a:r>
                        <a:rPr lang="en-SG" altLang="zh-TW" sz="2000" smtClean="0"/>
                        <a:t>Process of reflection and Reflective Teaching Strategies</a:t>
                      </a:r>
                    </a:p>
                    <a:p>
                      <a:r>
                        <a:rPr lang="en-SG" altLang="zh-TW" sz="2000" smtClean="0"/>
                        <a:t>Quiet</a:t>
                      </a:r>
                      <a:r>
                        <a:rPr lang="en-SG" altLang="zh-TW" sz="2000" baseline="0" smtClean="0"/>
                        <a:t> Moment for Reflection </a:t>
                      </a:r>
                      <a:endParaRPr lang="zh-TW" altLang="en-US" sz="2000" dirty="0"/>
                    </a:p>
                  </a:txBody>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5367550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zh-TW" dirty="0" smtClean="0"/>
              <a:t>When to Reflect?</a:t>
            </a:r>
            <a:endParaRPr lang="zh-HK" altLang="en-US" dirty="0"/>
          </a:p>
        </p:txBody>
      </p:sp>
      <p:sp>
        <p:nvSpPr>
          <p:cNvPr id="3" name="Content Placeholder 2"/>
          <p:cNvSpPr>
            <a:spLocks noGrp="1"/>
          </p:cNvSpPr>
          <p:nvPr>
            <p:ph idx="1"/>
          </p:nvPr>
        </p:nvSpPr>
        <p:spPr/>
        <p:txBody>
          <a:bodyPr/>
          <a:lstStyle/>
          <a:p>
            <a:pPr marL="0" indent="0">
              <a:buNone/>
            </a:pPr>
            <a:r>
              <a:rPr lang="en-US" altLang="zh-HK" dirty="0" err="1" smtClean="0"/>
              <a:t>Schön’s</a:t>
            </a:r>
            <a:r>
              <a:rPr lang="en-US" altLang="zh-HK" dirty="0" smtClean="0"/>
              <a:t> “</a:t>
            </a:r>
            <a:r>
              <a:rPr lang="en-US" altLang="zh-HK" b="1" dirty="0" smtClean="0"/>
              <a:t>reflection in action</a:t>
            </a:r>
            <a:r>
              <a:rPr lang="en-US" altLang="zh-HK" dirty="0" smtClean="0"/>
              <a:t>” (1983)</a:t>
            </a:r>
          </a:p>
          <a:p>
            <a:pPr marL="457200" indent="-457200">
              <a:buFont typeface="+mj-lt"/>
              <a:buAutoNum type="arabicPeriod"/>
            </a:pPr>
            <a:r>
              <a:rPr lang="en-US" altLang="zh-HK" dirty="0" smtClean="0"/>
              <a:t>Linked reflection with experience</a:t>
            </a:r>
          </a:p>
          <a:p>
            <a:pPr marL="457200" indent="-457200">
              <a:buFont typeface="+mj-lt"/>
              <a:buAutoNum type="arabicPeriod"/>
            </a:pPr>
            <a:r>
              <a:rPr lang="en-US" altLang="zh-HK" dirty="0" smtClean="0"/>
              <a:t>On the spot surfacing, </a:t>
            </a:r>
            <a:r>
              <a:rPr lang="en-US" altLang="zh-HK" dirty="0" err="1" smtClean="0"/>
              <a:t>criticising</a:t>
            </a:r>
            <a:r>
              <a:rPr lang="en-US" altLang="zh-HK" dirty="0" smtClean="0"/>
              <a:t>, restructuring and testing of intuitive understandings of experienced phenomena</a:t>
            </a:r>
            <a:endParaRPr lang="zh-HK" altLang="en-US" dirty="0"/>
          </a:p>
        </p:txBody>
      </p:sp>
      <p:pic>
        <p:nvPicPr>
          <p:cNvPr id="1026" name="Picture 2" descr="http://lastxtemplar.files.wordpress.com/2012/09/reflection-in-action.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0204" y="3356992"/>
            <a:ext cx="4252156" cy="31891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14390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zh-TW" dirty="0" smtClean="0"/>
              <a:t>When to Reflect?</a:t>
            </a:r>
            <a:endParaRPr lang="zh-TW" altLang="en-US" dirty="0"/>
          </a:p>
        </p:txBody>
      </p:sp>
      <p:pic>
        <p:nvPicPr>
          <p:cNvPr id="4" name="Picture 2" descr="http://www.nextgreenheroes.com/files/kcfinder/pages/9/images/action-reflection.png">
            <a:hlinkClick r:id="rId2"/>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691680" y="2852936"/>
            <a:ext cx="5843537" cy="3362205"/>
          </a:xfrm>
          <a:prstGeom prst="rect">
            <a:avLst/>
          </a:prstGeom>
          <a:noFill/>
          <a:extLst>
            <a:ext uri="{909E8E84-426E-40DD-AFC4-6F175D3DCCD1}">
              <a14:hiddenFill xmlns:a14="http://schemas.microsoft.com/office/drawing/2010/main">
                <a:solidFill>
                  <a:srgbClr val="FFFFFF"/>
                </a:solidFill>
              </a14:hiddenFill>
            </a:ext>
          </a:extLst>
        </p:spPr>
      </p:pic>
      <p:sp>
        <p:nvSpPr>
          <p:cNvPr id="8" name="Cloud Callout 7"/>
          <p:cNvSpPr/>
          <p:nvPr/>
        </p:nvSpPr>
        <p:spPr>
          <a:xfrm>
            <a:off x="6444208" y="2564904"/>
            <a:ext cx="2160240" cy="1152128"/>
          </a:xfrm>
          <a:prstGeom prst="cloudCallout">
            <a:avLst>
              <a:gd name="adj1" fmla="val -36052"/>
              <a:gd name="adj2" fmla="val 74367"/>
            </a:avLst>
          </a:prstGeom>
          <a:solidFill>
            <a:srgbClr val="FFCC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chemeClr val="tx1"/>
                </a:solidFill>
              </a:rPr>
              <a:t>1. </a:t>
            </a:r>
            <a:r>
              <a:rPr lang="en-US" altLang="zh-TW" b="1" dirty="0" err="1" smtClean="0">
                <a:solidFill>
                  <a:schemeClr val="tx1"/>
                </a:solidFill>
              </a:rPr>
              <a:t>Preflection</a:t>
            </a:r>
            <a:endParaRPr lang="zh-TW" altLang="en-US" b="1" dirty="0">
              <a:solidFill>
                <a:schemeClr val="tx1"/>
              </a:solidFill>
            </a:endParaRPr>
          </a:p>
        </p:txBody>
      </p:sp>
      <p:sp>
        <p:nvSpPr>
          <p:cNvPr id="9" name="Cloud Callout 8"/>
          <p:cNvSpPr/>
          <p:nvPr/>
        </p:nvSpPr>
        <p:spPr>
          <a:xfrm>
            <a:off x="3275856" y="1628800"/>
            <a:ext cx="2736304" cy="1152128"/>
          </a:xfrm>
          <a:prstGeom prst="cloudCallout">
            <a:avLst>
              <a:gd name="adj1" fmla="val -7569"/>
              <a:gd name="adj2" fmla="val 66208"/>
            </a:avLst>
          </a:prstGeom>
          <a:solidFill>
            <a:srgbClr val="FFCC6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chemeClr val="tx1"/>
                </a:solidFill>
              </a:rPr>
              <a:t>2. Intermediate reflection</a:t>
            </a:r>
            <a:endParaRPr lang="zh-TW" altLang="en-US" b="1" dirty="0">
              <a:solidFill>
                <a:schemeClr val="tx1"/>
              </a:solidFill>
            </a:endParaRPr>
          </a:p>
        </p:txBody>
      </p:sp>
      <p:sp>
        <p:nvSpPr>
          <p:cNvPr id="10" name="Cloud Callout 9"/>
          <p:cNvSpPr/>
          <p:nvPr/>
        </p:nvSpPr>
        <p:spPr>
          <a:xfrm>
            <a:off x="323527" y="2204864"/>
            <a:ext cx="2610255" cy="1440160"/>
          </a:xfrm>
          <a:prstGeom prst="cloudCallout">
            <a:avLst>
              <a:gd name="adj1" fmla="val 21476"/>
              <a:gd name="adj2" fmla="val 66208"/>
            </a:avLst>
          </a:prstGeom>
          <a:solidFill>
            <a:srgbClr val="CCEC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chemeClr val="tx1"/>
                </a:solidFill>
              </a:rPr>
              <a:t>3. Summary of reflection</a:t>
            </a:r>
            <a:endParaRPr lang="zh-TW" altLang="en-US" b="1" dirty="0">
              <a:solidFill>
                <a:schemeClr val="tx1"/>
              </a:solidFill>
            </a:endParaRPr>
          </a:p>
        </p:txBody>
      </p:sp>
      <p:sp>
        <p:nvSpPr>
          <p:cNvPr id="6" name="TextBox 5"/>
          <p:cNvSpPr txBox="1"/>
          <p:nvPr/>
        </p:nvSpPr>
        <p:spPr>
          <a:xfrm>
            <a:off x="1403648" y="5930696"/>
            <a:ext cx="6481262" cy="738664"/>
          </a:xfrm>
          <a:prstGeom prst="rect">
            <a:avLst/>
          </a:prstGeom>
          <a:noFill/>
        </p:spPr>
        <p:txBody>
          <a:bodyPr wrap="none" rtlCol="0">
            <a:spAutoFit/>
          </a:bodyPr>
          <a:lstStyle/>
          <a:p>
            <a:pPr algn="ctr"/>
            <a:r>
              <a:rPr lang="en-US" altLang="zh-TW" sz="2400" b="1" dirty="0" smtClean="0"/>
              <a:t>Reflection from a Performance Perspective</a:t>
            </a:r>
          </a:p>
          <a:p>
            <a:pPr algn="ctr"/>
            <a:r>
              <a:rPr lang="en-US" altLang="zh-TW" dirty="0" smtClean="0"/>
              <a:t>(Burke, 1969; </a:t>
            </a:r>
            <a:r>
              <a:rPr lang="en-US" altLang="zh-TW" dirty="0" err="1" smtClean="0"/>
              <a:t>Goffman</a:t>
            </a:r>
            <a:r>
              <a:rPr lang="en-US" altLang="zh-TW" dirty="0" smtClean="0"/>
              <a:t>, 1959; </a:t>
            </a:r>
            <a:r>
              <a:rPr lang="en-US" altLang="zh-TW" dirty="0" err="1" smtClean="0"/>
              <a:t>McAleavey</a:t>
            </a:r>
            <a:r>
              <a:rPr lang="en-US" altLang="zh-TW" dirty="0" smtClean="0"/>
              <a:t>, 1996; Turner, 1988)</a:t>
            </a:r>
            <a:endParaRPr lang="zh-TW" altLang="en-US" dirty="0"/>
          </a:p>
        </p:txBody>
      </p:sp>
    </p:spTree>
    <p:extLst>
      <p:ext uri="{BB962C8B-B14F-4D97-AF65-F5344CB8AC3E}">
        <p14:creationId xmlns:p14="http://schemas.microsoft.com/office/powerpoint/2010/main" val="23248048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TW" dirty="0" smtClean="0"/>
              <a:t>1. Pre-reflection: Reflection for action (before service)</a:t>
            </a:r>
            <a:endParaRPr lang="zh-TW" altLang="en-US" dirty="0"/>
          </a:p>
        </p:txBody>
      </p:sp>
      <p:sp>
        <p:nvSpPr>
          <p:cNvPr id="3" name="Content Placeholder 2"/>
          <p:cNvSpPr>
            <a:spLocks noGrp="1"/>
          </p:cNvSpPr>
          <p:nvPr>
            <p:ph idx="1"/>
          </p:nvPr>
        </p:nvSpPr>
        <p:spPr/>
        <p:txBody>
          <a:bodyPr>
            <a:normAutofit/>
          </a:bodyPr>
          <a:lstStyle/>
          <a:p>
            <a:pPr marL="0" indent="0">
              <a:buNone/>
            </a:pPr>
            <a:r>
              <a:rPr lang="en-US" altLang="zh-TW" dirty="0" err="1" smtClean="0"/>
              <a:t>McAleavey’s</a:t>
            </a:r>
            <a:r>
              <a:rPr lang="en-US" altLang="zh-TW" dirty="0" smtClean="0"/>
              <a:t> (1996)</a:t>
            </a:r>
          </a:p>
          <a:p>
            <a:pPr marL="0" indent="0">
              <a:buNone/>
            </a:pPr>
            <a:r>
              <a:rPr lang="en-US" altLang="zh-TW" b="1" dirty="0" smtClean="0"/>
              <a:t>     Reflection from a </a:t>
            </a:r>
          </a:p>
          <a:p>
            <a:pPr marL="0" indent="0">
              <a:buNone/>
            </a:pPr>
            <a:r>
              <a:rPr lang="en-US" altLang="zh-TW" b="1" dirty="0" smtClean="0"/>
              <a:t>     Performance Perspective</a:t>
            </a:r>
          </a:p>
          <a:p>
            <a:pPr marL="0" indent="0">
              <a:buNone/>
            </a:pPr>
            <a:endParaRPr lang="en-US" altLang="zh-TW" dirty="0"/>
          </a:p>
          <a:p>
            <a:r>
              <a:rPr lang="en-US" altLang="zh-TW" dirty="0" smtClean="0"/>
              <a:t>Purpose</a:t>
            </a:r>
            <a:endParaRPr lang="en-US" altLang="zh-TW" dirty="0"/>
          </a:p>
          <a:p>
            <a:pPr lvl="1"/>
            <a:r>
              <a:rPr lang="en-US" altLang="zh-TW" dirty="0"/>
              <a:t>Encourage students to become aware of preconceptions and expectations they might have about the upcoming service experiences</a:t>
            </a:r>
          </a:p>
          <a:p>
            <a:endParaRPr lang="en-US" altLang="zh-TW" dirty="0" smtClean="0"/>
          </a:p>
          <a:p>
            <a:r>
              <a:rPr lang="en-US" altLang="zh-TW" dirty="0" smtClean="0"/>
              <a:t>Tool: Learning Plan which involves 2 parts</a:t>
            </a:r>
          </a:p>
          <a:p>
            <a:pPr marL="0" indent="0">
              <a:buNone/>
            </a:pPr>
            <a:endParaRPr lang="en-US" altLang="zh-TW" dirty="0" smtClean="0"/>
          </a:p>
          <a:p>
            <a:pPr marL="0" indent="0">
              <a:buNone/>
            </a:pPr>
            <a:endParaRPr lang="zh-TW" altLang="en-US" dirty="0"/>
          </a:p>
        </p:txBody>
      </p:sp>
      <p:pic>
        <p:nvPicPr>
          <p:cNvPr id="6" name="Picture 2" descr="http://www.nextgreenheroes.com/files/kcfinder/pages/9/images/action-reflection.pn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020" b="8331"/>
          <a:stretch/>
        </p:blipFill>
        <p:spPr bwMode="auto">
          <a:xfrm>
            <a:off x="4932040" y="1556792"/>
            <a:ext cx="3611289" cy="177964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7452320" y="2060848"/>
            <a:ext cx="864096" cy="7920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8228199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TW" dirty="0" smtClean="0"/>
              <a:t>1. Pre-reflection: Reflection </a:t>
            </a:r>
            <a:r>
              <a:rPr lang="en-US" altLang="zh-TW" dirty="0"/>
              <a:t>for </a:t>
            </a:r>
            <a:r>
              <a:rPr lang="en-US" altLang="zh-TW" dirty="0" smtClean="0"/>
              <a:t>action (</a:t>
            </a:r>
            <a:r>
              <a:rPr lang="en-US" altLang="zh-TW" dirty="0"/>
              <a:t>before service)</a:t>
            </a:r>
            <a:endParaRPr lang="zh-TW" altLang="en-US" dirty="0"/>
          </a:p>
        </p:txBody>
      </p:sp>
      <p:sp>
        <p:nvSpPr>
          <p:cNvPr id="3" name="Content Placeholder 2"/>
          <p:cNvSpPr>
            <a:spLocks noGrp="1"/>
          </p:cNvSpPr>
          <p:nvPr>
            <p:ph idx="1"/>
          </p:nvPr>
        </p:nvSpPr>
        <p:spPr/>
        <p:txBody>
          <a:bodyPr>
            <a:normAutofit/>
          </a:bodyPr>
          <a:lstStyle/>
          <a:p>
            <a:pPr marL="0" indent="0">
              <a:buNone/>
            </a:pPr>
            <a:r>
              <a:rPr lang="en-US" altLang="zh-TW" dirty="0" err="1" smtClean="0"/>
              <a:t>McAleavey’s</a:t>
            </a:r>
            <a:r>
              <a:rPr lang="en-US" altLang="zh-TW" dirty="0" smtClean="0"/>
              <a:t> (1996)</a:t>
            </a:r>
          </a:p>
          <a:p>
            <a:pPr marL="0" indent="0">
              <a:buNone/>
            </a:pPr>
            <a:r>
              <a:rPr lang="en-US" altLang="zh-TW" b="1" dirty="0" smtClean="0"/>
              <a:t>     Reflection from a </a:t>
            </a:r>
          </a:p>
          <a:p>
            <a:pPr marL="0" indent="0">
              <a:buNone/>
            </a:pPr>
            <a:r>
              <a:rPr lang="en-US" altLang="zh-TW" b="1" dirty="0" smtClean="0"/>
              <a:t>     Performance Perspective</a:t>
            </a:r>
          </a:p>
          <a:p>
            <a:pPr marL="0" indent="0">
              <a:buNone/>
            </a:pPr>
            <a:endParaRPr lang="en-US" altLang="zh-TW" dirty="0"/>
          </a:p>
          <a:p>
            <a:r>
              <a:rPr lang="en-US" altLang="zh-TW" b="1" u="sng" dirty="0"/>
              <a:t>Part 1</a:t>
            </a:r>
          </a:p>
          <a:p>
            <a:pPr lvl="1"/>
            <a:r>
              <a:rPr lang="en-US" altLang="zh-TW" dirty="0"/>
              <a:t>Students’ personal motivations and expectations about their chosen community partner</a:t>
            </a:r>
          </a:p>
          <a:p>
            <a:pPr lvl="1"/>
            <a:r>
              <a:rPr lang="en-US" altLang="zh-TW" dirty="0"/>
              <a:t>Questions to be answered:</a:t>
            </a:r>
          </a:p>
          <a:p>
            <a:pPr marL="1005840" lvl="2" indent="-457200">
              <a:buFont typeface="+mj-lt"/>
              <a:buAutoNum type="arabicPeriod"/>
            </a:pPr>
            <a:r>
              <a:rPr lang="en-US" altLang="zh-TW" dirty="0"/>
              <a:t>Why did you choose </a:t>
            </a:r>
            <a:r>
              <a:rPr lang="en-US" altLang="zh-TW" dirty="0" smtClean="0"/>
              <a:t>to design this </a:t>
            </a:r>
            <a:r>
              <a:rPr lang="en-US" altLang="zh-TW" dirty="0"/>
              <a:t>S-L project?</a:t>
            </a:r>
          </a:p>
          <a:p>
            <a:pPr marL="1005840" lvl="2" indent="-457200">
              <a:buFont typeface="+mj-lt"/>
              <a:buAutoNum type="arabicPeriod" startAt="2"/>
            </a:pPr>
            <a:r>
              <a:rPr lang="en-US" altLang="zh-TW" dirty="0"/>
              <a:t>What do you </a:t>
            </a:r>
            <a:r>
              <a:rPr lang="en-US" altLang="zh-TW" dirty="0" smtClean="0"/>
              <a:t>want to </a:t>
            </a:r>
            <a:r>
              <a:rPr lang="en-US" altLang="zh-TW" dirty="0"/>
              <a:t>accomplish </a:t>
            </a:r>
            <a:r>
              <a:rPr lang="en-US" altLang="zh-TW" dirty="0" smtClean="0"/>
              <a:t>through service-learning</a:t>
            </a:r>
            <a:r>
              <a:rPr lang="en-US" altLang="zh-TW" dirty="0"/>
              <a:t>?</a:t>
            </a:r>
          </a:p>
          <a:p>
            <a:pPr marL="1005840" lvl="2" indent="-457200">
              <a:buFont typeface="+mj-lt"/>
              <a:buAutoNum type="arabicPeriod" startAt="2"/>
            </a:pPr>
            <a:r>
              <a:rPr lang="en-US" altLang="zh-TW" dirty="0"/>
              <a:t>What would you like to </a:t>
            </a:r>
            <a:r>
              <a:rPr lang="en-US" altLang="zh-TW" dirty="0" smtClean="0"/>
              <a:t>learn from service-learning experiences?</a:t>
            </a:r>
            <a:endParaRPr lang="zh-TW" altLang="en-US" dirty="0"/>
          </a:p>
          <a:p>
            <a:pPr marL="0" indent="0">
              <a:buNone/>
            </a:pPr>
            <a:endParaRPr lang="en-US" altLang="zh-TW" dirty="0" smtClean="0"/>
          </a:p>
          <a:p>
            <a:pPr marL="0" indent="0">
              <a:buNone/>
            </a:pPr>
            <a:endParaRPr lang="zh-TW" altLang="en-US" dirty="0"/>
          </a:p>
        </p:txBody>
      </p:sp>
      <p:pic>
        <p:nvPicPr>
          <p:cNvPr id="6" name="Picture 2" descr="http://www.nextgreenheroes.com/files/kcfinder/pages/9/images/action-reflection.pn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020" b="8331"/>
          <a:stretch/>
        </p:blipFill>
        <p:spPr bwMode="auto">
          <a:xfrm>
            <a:off x="4932040" y="1556792"/>
            <a:ext cx="3611289" cy="177964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7452320" y="2060848"/>
            <a:ext cx="864096" cy="7920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25685886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TW" dirty="0" smtClean="0"/>
              <a:t>1. Pre-reflection: Reflection </a:t>
            </a:r>
            <a:r>
              <a:rPr lang="en-US" altLang="zh-TW" dirty="0"/>
              <a:t>for </a:t>
            </a:r>
            <a:r>
              <a:rPr lang="en-US" altLang="zh-TW" dirty="0" smtClean="0"/>
              <a:t>action (</a:t>
            </a:r>
            <a:r>
              <a:rPr lang="en-US" altLang="zh-TW" dirty="0"/>
              <a:t>before service)</a:t>
            </a:r>
            <a:endParaRPr lang="zh-TW" altLang="en-US" dirty="0"/>
          </a:p>
        </p:txBody>
      </p:sp>
      <p:sp>
        <p:nvSpPr>
          <p:cNvPr id="3" name="Content Placeholder 2"/>
          <p:cNvSpPr>
            <a:spLocks noGrp="1"/>
          </p:cNvSpPr>
          <p:nvPr>
            <p:ph idx="1"/>
          </p:nvPr>
        </p:nvSpPr>
        <p:spPr/>
        <p:txBody>
          <a:bodyPr>
            <a:normAutofit/>
          </a:bodyPr>
          <a:lstStyle/>
          <a:p>
            <a:pPr marL="0" indent="0">
              <a:buNone/>
            </a:pPr>
            <a:r>
              <a:rPr lang="en-US" altLang="zh-TW" dirty="0" err="1" smtClean="0"/>
              <a:t>McAleavey’s</a:t>
            </a:r>
            <a:r>
              <a:rPr lang="en-US" altLang="zh-TW" dirty="0" smtClean="0"/>
              <a:t> (1996)</a:t>
            </a:r>
          </a:p>
          <a:p>
            <a:pPr marL="0" indent="0">
              <a:buNone/>
            </a:pPr>
            <a:r>
              <a:rPr lang="en-US" altLang="zh-TW" b="1" dirty="0" smtClean="0"/>
              <a:t>     Reflection from a </a:t>
            </a:r>
          </a:p>
          <a:p>
            <a:pPr marL="0" indent="0">
              <a:buNone/>
            </a:pPr>
            <a:r>
              <a:rPr lang="en-US" altLang="zh-TW" b="1" dirty="0" smtClean="0"/>
              <a:t>     Performance Perspective</a:t>
            </a:r>
          </a:p>
          <a:p>
            <a:pPr marL="0" indent="0">
              <a:buNone/>
            </a:pPr>
            <a:endParaRPr lang="en-US" altLang="zh-TW" dirty="0"/>
          </a:p>
          <a:p>
            <a:r>
              <a:rPr lang="en-US" altLang="zh-TW" dirty="0"/>
              <a:t>Part 2</a:t>
            </a:r>
          </a:p>
          <a:p>
            <a:pPr lvl="1"/>
            <a:r>
              <a:rPr lang="en-US" altLang="zh-TW" dirty="0"/>
              <a:t>Students specific learning goals to </a:t>
            </a:r>
            <a:r>
              <a:rPr lang="en-US" altLang="zh-TW" dirty="0" smtClean="0"/>
              <a:t>be </a:t>
            </a:r>
            <a:r>
              <a:rPr lang="en-US" altLang="zh-TW" dirty="0"/>
              <a:t>pursued that connect course </a:t>
            </a:r>
            <a:r>
              <a:rPr lang="en-US" altLang="zh-TW" dirty="0" smtClean="0"/>
              <a:t>content </a:t>
            </a:r>
            <a:r>
              <a:rPr lang="en-US" altLang="zh-TW" dirty="0"/>
              <a:t>to their service </a:t>
            </a:r>
            <a:r>
              <a:rPr lang="en-US" altLang="zh-TW" dirty="0" smtClean="0"/>
              <a:t>activities</a:t>
            </a:r>
          </a:p>
          <a:p>
            <a:pPr lvl="1"/>
            <a:r>
              <a:rPr lang="en-US" altLang="zh-TW" dirty="0" smtClean="0"/>
              <a:t>Questions to be answered:</a:t>
            </a:r>
          </a:p>
          <a:p>
            <a:pPr lvl="2"/>
            <a:r>
              <a:rPr lang="en-US" altLang="zh-TW" dirty="0" smtClean="0"/>
              <a:t>What is/are your learning goal(s)?</a:t>
            </a:r>
          </a:p>
          <a:p>
            <a:pPr lvl="2"/>
            <a:r>
              <a:rPr lang="en-US" altLang="zh-TW" dirty="0" smtClean="0"/>
              <a:t>How can this/these learning goal(s) assist you to connect the course content to your S-L experiences?</a:t>
            </a:r>
          </a:p>
          <a:p>
            <a:pPr lvl="2"/>
            <a:r>
              <a:rPr lang="en-US" altLang="zh-TW" dirty="0" smtClean="0"/>
              <a:t>How are you going to achieve this/these goal(s)?</a:t>
            </a:r>
            <a:endParaRPr lang="en-US" altLang="zh-TW" dirty="0"/>
          </a:p>
        </p:txBody>
      </p:sp>
      <p:pic>
        <p:nvPicPr>
          <p:cNvPr id="6" name="Picture 2" descr="http://www.nextgreenheroes.com/files/kcfinder/pages/9/images/action-reflection.pn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020" b="8331"/>
          <a:stretch/>
        </p:blipFill>
        <p:spPr bwMode="auto">
          <a:xfrm>
            <a:off x="4932040" y="1556792"/>
            <a:ext cx="3611289" cy="177964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7452320" y="2060848"/>
            <a:ext cx="864096" cy="7920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 name="Line Callout 2 6"/>
          <p:cNvSpPr/>
          <p:nvPr/>
        </p:nvSpPr>
        <p:spPr>
          <a:xfrm>
            <a:off x="5508104" y="3284984"/>
            <a:ext cx="2376264" cy="504056"/>
          </a:xfrm>
          <a:prstGeom prst="borderCallout2">
            <a:avLst>
              <a:gd name="adj1" fmla="val 51911"/>
              <a:gd name="adj2" fmla="val 100569"/>
              <a:gd name="adj3" fmla="val -14411"/>
              <a:gd name="adj4" fmla="val 106223"/>
              <a:gd name="adj5" fmla="val -82563"/>
              <a:gd name="adj6" fmla="val 106528"/>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chemeClr val="tx1"/>
                </a:solidFill>
              </a:rPr>
              <a:t>Group Proposal</a:t>
            </a:r>
            <a:endParaRPr lang="zh-TW" altLang="en-US" b="1" dirty="0">
              <a:solidFill>
                <a:schemeClr val="tx1"/>
              </a:solidFill>
            </a:endParaRPr>
          </a:p>
        </p:txBody>
      </p:sp>
    </p:spTree>
    <p:extLst>
      <p:ext uri="{BB962C8B-B14F-4D97-AF65-F5344CB8AC3E}">
        <p14:creationId xmlns:p14="http://schemas.microsoft.com/office/powerpoint/2010/main" val="3624080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TW" dirty="0" smtClean="0"/>
              <a:t>2. Intermediate reflection: Reflection in action (during service)</a:t>
            </a:r>
            <a:endParaRPr lang="zh-TW" altLang="en-US" dirty="0"/>
          </a:p>
        </p:txBody>
      </p:sp>
      <p:sp>
        <p:nvSpPr>
          <p:cNvPr id="3" name="Content Placeholder 2"/>
          <p:cNvSpPr>
            <a:spLocks noGrp="1"/>
          </p:cNvSpPr>
          <p:nvPr>
            <p:ph idx="1"/>
          </p:nvPr>
        </p:nvSpPr>
        <p:spPr/>
        <p:txBody>
          <a:bodyPr>
            <a:normAutofit lnSpcReduction="10000"/>
          </a:bodyPr>
          <a:lstStyle/>
          <a:p>
            <a:pPr marL="0" indent="0">
              <a:buNone/>
            </a:pPr>
            <a:r>
              <a:rPr lang="en-US" altLang="zh-TW" dirty="0" err="1" smtClean="0"/>
              <a:t>McAleavey’s</a:t>
            </a:r>
            <a:r>
              <a:rPr lang="en-US" altLang="zh-TW" dirty="0" smtClean="0"/>
              <a:t> (1996)</a:t>
            </a:r>
          </a:p>
          <a:p>
            <a:pPr marL="0" indent="0">
              <a:buNone/>
            </a:pPr>
            <a:r>
              <a:rPr lang="en-US" altLang="zh-TW" b="1" dirty="0" smtClean="0"/>
              <a:t>     Reflection from a </a:t>
            </a:r>
          </a:p>
          <a:p>
            <a:pPr marL="0" indent="0">
              <a:buNone/>
            </a:pPr>
            <a:r>
              <a:rPr lang="en-US" altLang="zh-TW" b="1" dirty="0" smtClean="0"/>
              <a:t>     Performance Perspective</a:t>
            </a:r>
          </a:p>
          <a:p>
            <a:pPr marL="0" indent="0">
              <a:buNone/>
            </a:pPr>
            <a:endParaRPr lang="en-US" altLang="zh-TW" dirty="0"/>
          </a:p>
          <a:p>
            <a:r>
              <a:rPr lang="en-US" altLang="zh-TW" dirty="0" smtClean="0"/>
              <a:t>Purposes</a:t>
            </a:r>
            <a:endParaRPr lang="en-US" altLang="zh-TW" dirty="0"/>
          </a:p>
          <a:p>
            <a:pPr lvl="1"/>
            <a:r>
              <a:rPr lang="en-US" altLang="zh-TW" dirty="0"/>
              <a:t>Provide an opportunity for students to understand how the same event might have different meanings for different </a:t>
            </a:r>
            <a:r>
              <a:rPr lang="en-US" altLang="zh-TW" dirty="0" smtClean="0"/>
              <a:t>people</a:t>
            </a:r>
          </a:p>
          <a:p>
            <a:pPr lvl="1"/>
            <a:r>
              <a:rPr lang="en-US" altLang="zh-TW" dirty="0" smtClean="0"/>
              <a:t>Review the strategies involved and the assumptions that underlie the actions</a:t>
            </a:r>
            <a:endParaRPr lang="en-US" altLang="zh-TW" dirty="0"/>
          </a:p>
          <a:p>
            <a:r>
              <a:rPr lang="en-US" altLang="zh-TW" dirty="0" smtClean="0"/>
              <a:t>Tools: Journals, classroom activities </a:t>
            </a:r>
          </a:p>
          <a:p>
            <a:pPr lvl="1"/>
            <a:r>
              <a:rPr lang="en-US" altLang="zh-TW" dirty="0" smtClean="0"/>
              <a:t>To “make sense” of the social situations (e.g. stereotypes, labelling)</a:t>
            </a:r>
          </a:p>
          <a:p>
            <a:pPr lvl="1"/>
            <a:r>
              <a:rPr lang="en-US" altLang="zh-TW" dirty="0" smtClean="0"/>
              <a:t>To thicken students’ reflection using feedback and questions (stimulations) from course instructors, community supervisor(s), and fellow students</a:t>
            </a:r>
          </a:p>
          <a:p>
            <a:endParaRPr lang="en-US" altLang="zh-TW" dirty="0" smtClean="0"/>
          </a:p>
          <a:p>
            <a:endParaRPr lang="en-US" altLang="zh-TW" dirty="0" smtClean="0"/>
          </a:p>
          <a:p>
            <a:pPr marL="0" indent="0">
              <a:buNone/>
            </a:pPr>
            <a:endParaRPr lang="zh-TW" altLang="en-US" dirty="0"/>
          </a:p>
        </p:txBody>
      </p:sp>
      <p:pic>
        <p:nvPicPr>
          <p:cNvPr id="6" name="Picture 2" descr="http://www.nextgreenheroes.com/files/kcfinder/pages/9/images/action-reflection.pn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020" b="8331"/>
          <a:stretch/>
        </p:blipFill>
        <p:spPr bwMode="auto">
          <a:xfrm>
            <a:off x="4932040" y="1556792"/>
            <a:ext cx="3611289" cy="177964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5873588" y="1412776"/>
            <a:ext cx="1578732" cy="7920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261308423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TW" dirty="0" smtClean="0"/>
              <a:t>2. Intermediate reflection: Reflection </a:t>
            </a:r>
            <a:r>
              <a:rPr lang="en-US" altLang="zh-TW" dirty="0"/>
              <a:t>in action (during service)</a:t>
            </a:r>
            <a:endParaRPr lang="zh-TW" altLang="en-US" dirty="0"/>
          </a:p>
        </p:txBody>
      </p:sp>
      <p:sp>
        <p:nvSpPr>
          <p:cNvPr id="3" name="Content Placeholder 2"/>
          <p:cNvSpPr>
            <a:spLocks noGrp="1"/>
          </p:cNvSpPr>
          <p:nvPr>
            <p:ph idx="1"/>
          </p:nvPr>
        </p:nvSpPr>
        <p:spPr/>
        <p:txBody>
          <a:bodyPr>
            <a:normAutofit/>
          </a:bodyPr>
          <a:lstStyle/>
          <a:p>
            <a:pPr marL="0" indent="0">
              <a:buNone/>
            </a:pPr>
            <a:r>
              <a:rPr lang="en-US" altLang="zh-TW" dirty="0" err="1" smtClean="0"/>
              <a:t>McAleavey’s</a:t>
            </a:r>
            <a:r>
              <a:rPr lang="en-US" altLang="zh-TW" dirty="0" smtClean="0"/>
              <a:t> (1996)</a:t>
            </a:r>
          </a:p>
          <a:p>
            <a:pPr marL="0" indent="0">
              <a:buNone/>
            </a:pPr>
            <a:r>
              <a:rPr lang="en-US" altLang="zh-TW" b="1" dirty="0" smtClean="0"/>
              <a:t>     Reflection from a </a:t>
            </a:r>
          </a:p>
          <a:p>
            <a:pPr marL="0" indent="0">
              <a:buNone/>
            </a:pPr>
            <a:r>
              <a:rPr lang="en-US" altLang="zh-TW" b="1" dirty="0" smtClean="0"/>
              <a:t>     Performance Perspective</a:t>
            </a:r>
          </a:p>
          <a:p>
            <a:pPr marL="0" indent="0">
              <a:buNone/>
            </a:pPr>
            <a:endParaRPr lang="en-US" altLang="zh-TW" dirty="0" smtClean="0"/>
          </a:p>
          <a:p>
            <a:pPr marL="0" indent="0">
              <a:buNone/>
            </a:pPr>
            <a:endParaRPr lang="en-US" altLang="zh-TW" dirty="0"/>
          </a:p>
          <a:p>
            <a:r>
              <a:rPr lang="en-US" altLang="zh-TW" dirty="0" smtClean="0"/>
              <a:t>Questions to be answered:</a:t>
            </a:r>
          </a:p>
          <a:p>
            <a:pPr marL="731520" lvl="1" indent="-457200">
              <a:buFont typeface="+mj-lt"/>
              <a:buAutoNum type="arabicPeriod"/>
            </a:pPr>
            <a:r>
              <a:rPr lang="en-US" altLang="zh-TW" dirty="0" smtClean="0"/>
              <a:t>How can you describe/best present your S-L experience at this point in time?</a:t>
            </a:r>
          </a:p>
          <a:p>
            <a:pPr marL="731520" lvl="1" indent="-457200">
              <a:buFont typeface="+mj-lt"/>
              <a:buAutoNum type="arabicPeriod"/>
            </a:pPr>
            <a:r>
              <a:rPr lang="en-US" altLang="zh-TW" dirty="0" smtClean="0"/>
              <a:t>How is your learning process going on?</a:t>
            </a:r>
          </a:p>
          <a:p>
            <a:pPr marL="731520" lvl="1" indent="-457200">
              <a:buFont typeface="+mj-lt"/>
              <a:buAutoNum type="arabicPeriod"/>
            </a:pPr>
            <a:r>
              <a:rPr lang="en-US" altLang="zh-TW" dirty="0" smtClean="0"/>
              <a:t>What are you learning about yourselves, community, and perhaps, the world?</a:t>
            </a:r>
          </a:p>
          <a:p>
            <a:pPr marL="731520" lvl="1" indent="-457200">
              <a:buFont typeface="+mj-lt"/>
              <a:buAutoNum type="arabicPeriod"/>
            </a:pPr>
            <a:r>
              <a:rPr lang="en-US" altLang="zh-TW" dirty="0" smtClean="0"/>
              <a:t>Is your learning plan still appropriate? Why?</a:t>
            </a:r>
          </a:p>
          <a:p>
            <a:pPr marL="0" indent="0">
              <a:buNone/>
            </a:pPr>
            <a:endParaRPr lang="zh-TW" altLang="en-US" dirty="0"/>
          </a:p>
        </p:txBody>
      </p:sp>
      <p:pic>
        <p:nvPicPr>
          <p:cNvPr id="6" name="Picture 2" descr="http://www.nextgreenheroes.com/files/kcfinder/pages/9/images/action-reflection.pn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020" b="8331"/>
          <a:stretch/>
        </p:blipFill>
        <p:spPr bwMode="auto">
          <a:xfrm>
            <a:off x="4932040" y="1556792"/>
            <a:ext cx="3611289" cy="177964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5873588" y="1412776"/>
            <a:ext cx="1578732" cy="7920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9" name="Line Callout 2 8"/>
          <p:cNvSpPr/>
          <p:nvPr/>
        </p:nvSpPr>
        <p:spPr>
          <a:xfrm>
            <a:off x="4849143" y="3336432"/>
            <a:ext cx="3683297" cy="661258"/>
          </a:xfrm>
          <a:prstGeom prst="borderCallout2">
            <a:avLst>
              <a:gd name="adj1" fmla="val -2398"/>
              <a:gd name="adj2" fmla="val 67735"/>
              <a:gd name="adj3" fmla="val -71900"/>
              <a:gd name="adj4" fmla="val 66772"/>
              <a:gd name="adj5" fmla="val -169422"/>
              <a:gd name="adj6" fmla="val 6062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chemeClr val="tx1"/>
                </a:solidFill>
              </a:rPr>
              <a:t>Individual Reflective Journals and Reflective Meetings</a:t>
            </a:r>
            <a:endParaRPr lang="zh-TW" altLang="en-US" b="1" dirty="0">
              <a:solidFill>
                <a:schemeClr val="tx1"/>
              </a:solidFill>
            </a:endParaRPr>
          </a:p>
        </p:txBody>
      </p:sp>
    </p:spTree>
    <p:extLst>
      <p:ext uri="{BB962C8B-B14F-4D97-AF65-F5344CB8AC3E}">
        <p14:creationId xmlns:p14="http://schemas.microsoft.com/office/powerpoint/2010/main" val="3529668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TW" dirty="0" smtClean="0"/>
              <a:t>3. Summary of reflection: Reflection on </a:t>
            </a:r>
            <a:r>
              <a:rPr lang="en-US" altLang="zh-TW" dirty="0"/>
              <a:t>action </a:t>
            </a:r>
            <a:r>
              <a:rPr lang="en-US" altLang="zh-TW" dirty="0" smtClean="0"/>
              <a:t>(after </a:t>
            </a:r>
            <a:r>
              <a:rPr lang="en-US" altLang="zh-TW" dirty="0"/>
              <a:t>service)</a:t>
            </a:r>
            <a:endParaRPr lang="zh-TW" altLang="en-US" dirty="0"/>
          </a:p>
        </p:txBody>
      </p:sp>
      <p:sp>
        <p:nvSpPr>
          <p:cNvPr id="3" name="Content Placeholder 2"/>
          <p:cNvSpPr>
            <a:spLocks noGrp="1"/>
          </p:cNvSpPr>
          <p:nvPr>
            <p:ph idx="1"/>
          </p:nvPr>
        </p:nvSpPr>
        <p:spPr/>
        <p:txBody>
          <a:bodyPr>
            <a:normAutofit/>
          </a:bodyPr>
          <a:lstStyle/>
          <a:p>
            <a:pPr marL="0" indent="0">
              <a:buNone/>
            </a:pPr>
            <a:r>
              <a:rPr lang="en-US" altLang="zh-TW" dirty="0" err="1" smtClean="0"/>
              <a:t>McAleavey’s</a:t>
            </a:r>
            <a:r>
              <a:rPr lang="en-US" altLang="zh-TW" dirty="0" smtClean="0"/>
              <a:t> (1996)</a:t>
            </a:r>
          </a:p>
          <a:p>
            <a:pPr marL="0" indent="0">
              <a:buNone/>
            </a:pPr>
            <a:r>
              <a:rPr lang="en-US" altLang="zh-TW" b="1" dirty="0" smtClean="0"/>
              <a:t>     Reflection from a </a:t>
            </a:r>
          </a:p>
          <a:p>
            <a:pPr marL="0" indent="0">
              <a:buNone/>
            </a:pPr>
            <a:r>
              <a:rPr lang="en-US" altLang="zh-TW" b="1" dirty="0" smtClean="0"/>
              <a:t>     Performance Perspective</a:t>
            </a:r>
          </a:p>
          <a:p>
            <a:pPr marL="0" indent="0">
              <a:buNone/>
            </a:pPr>
            <a:endParaRPr lang="en-US" altLang="zh-TW" dirty="0"/>
          </a:p>
          <a:p>
            <a:r>
              <a:rPr lang="en-US" altLang="zh-TW" dirty="0" smtClean="0"/>
              <a:t>Purposes</a:t>
            </a:r>
          </a:p>
          <a:p>
            <a:pPr lvl="1"/>
            <a:r>
              <a:rPr lang="en-US" altLang="zh-TW" dirty="0" smtClean="0"/>
              <a:t>“Looking back down the road”</a:t>
            </a:r>
          </a:p>
          <a:p>
            <a:pPr lvl="1"/>
            <a:r>
              <a:rPr lang="en-US" altLang="zh-TW" dirty="0" smtClean="0"/>
              <a:t>To </a:t>
            </a:r>
            <a:r>
              <a:rPr lang="en-US" altLang="zh-TW" dirty="0" err="1" smtClean="0"/>
              <a:t>analyse</a:t>
            </a:r>
            <a:r>
              <a:rPr lang="en-US" altLang="zh-TW" dirty="0" smtClean="0"/>
              <a:t> students’ experiences related to learning plan and course content </a:t>
            </a:r>
          </a:p>
          <a:p>
            <a:pPr lvl="1"/>
            <a:r>
              <a:rPr lang="en-US" altLang="zh-TW" dirty="0" smtClean="0"/>
              <a:t>To address the issue of personal development</a:t>
            </a:r>
          </a:p>
          <a:p>
            <a:pPr lvl="1"/>
            <a:r>
              <a:rPr lang="en-US" altLang="zh-TW" dirty="0" smtClean="0"/>
              <a:t>To explore social justice and the meaning of citizenship</a:t>
            </a:r>
          </a:p>
          <a:p>
            <a:pPr lvl="2"/>
            <a:r>
              <a:rPr lang="en-US" altLang="zh-TW" dirty="0" smtClean="0"/>
              <a:t>A socially expected </a:t>
            </a:r>
            <a:r>
              <a:rPr lang="en-US" altLang="zh-TW" dirty="0"/>
              <a:t>role of giving his/her </a:t>
            </a:r>
            <a:r>
              <a:rPr lang="en-US" altLang="zh-TW" dirty="0" smtClean="0"/>
              <a:t>resources (e.g</a:t>
            </a:r>
            <a:r>
              <a:rPr lang="en-US" altLang="zh-TW" dirty="0"/>
              <a:t>. time, money, </a:t>
            </a:r>
            <a:r>
              <a:rPr lang="en-US" altLang="zh-TW" dirty="0" smtClean="0"/>
              <a:t>assistance) to </a:t>
            </a:r>
            <a:r>
              <a:rPr lang="en-US" altLang="zh-TW" dirty="0"/>
              <a:t>something/someone bigger than oneself</a:t>
            </a:r>
            <a:endParaRPr lang="zh-TW" altLang="en-US" dirty="0"/>
          </a:p>
        </p:txBody>
      </p:sp>
      <p:pic>
        <p:nvPicPr>
          <p:cNvPr id="6" name="Picture 2" descr="http://www.nextgreenheroes.com/files/kcfinder/pages/9/images/action-reflection.pn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020" b="8331"/>
          <a:stretch/>
        </p:blipFill>
        <p:spPr bwMode="auto">
          <a:xfrm>
            <a:off x="4932040" y="1556792"/>
            <a:ext cx="3611289" cy="177964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4932040" y="2050568"/>
            <a:ext cx="936104" cy="7920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35296687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TW" dirty="0" smtClean="0"/>
              <a:t>3. Summary of reflection: Reflection </a:t>
            </a:r>
            <a:r>
              <a:rPr lang="en-US" altLang="zh-TW" dirty="0"/>
              <a:t>on action (after service)</a:t>
            </a:r>
            <a:endParaRPr lang="zh-TW" altLang="en-US" dirty="0"/>
          </a:p>
        </p:txBody>
      </p:sp>
      <p:sp>
        <p:nvSpPr>
          <p:cNvPr id="3" name="Content Placeholder 2"/>
          <p:cNvSpPr>
            <a:spLocks noGrp="1"/>
          </p:cNvSpPr>
          <p:nvPr>
            <p:ph idx="1"/>
          </p:nvPr>
        </p:nvSpPr>
        <p:spPr/>
        <p:txBody>
          <a:bodyPr>
            <a:normAutofit lnSpcReduction="10000"/>
          </a:bodyPr>
          <a:lstStyle/>
          <a:p>
            <a:pPr marL="0" indent="0">
              <a:buNone/>
            </a:pPr>
            <a:r>
              <a:rPr lang="en-US" altLang="zh-TW" dirty="0" err="1" smtClean="0"/>
              <a:t>McAleavey’s</a:t>
            </a:r>
            <a:r>
              <a:rPr lang="en-US" altLang="zh-TW" dirty="0" smtClean="0"/>
              <a:t> (1996)</a:t>
            </a:r>
          </a:p>
          <a:p>
            <a:pPr marL="0" indent="0">
              <a:buNone/>
            </a:pPr>
            <a:r>
              <a:rPr lang="en-US" altLang="zh-TW" b="1" dirty="0" smtClean="0"/>
              <a:t>     Reflection from a </a:t>
            </a:r>
          </a:p>
          <a:p>
            <a:pPr marL="0" indent="0">
              <a:buNone/>
            </a:pPr>
            <a:r>
              <a:rPr lang="en-US" altLang="zh-TW" b="1" dirty="0" smtClean="0"/>
              <a:t>     Performance Perspective</a:t>
            </a:r>
          </a:p>
          <a:p>
            <a:pPr marL="0" indent="0">
              <a:buNone/>
            </a:pPr>
            <a:endParaRPr lang="en-US" altLang="zh-TW" dirty="0" smtClean="0"/>
          </a:p>
          <a:p>
            <a:r>
              <a:rPr lang="en-US" altLang="zh-TW" dirty="0" smtClean="0"/>
              <a:t>Tools: journals, reports, presentations</a:t>
            </a:r>
          </a:p>
          <a:p>
            <a:endParaRPr lang="en-US" altLang="zh-TW" dirty="0" smtClean="0"/>
          </a:p>
          <a:p>
            <a:r>
              <a:rPr lang="en-US" altLang="zh-TW" dirty="0" smtClean="0">
                <a:sym typeface="Wingdings" pitchFamily="2" charset="2"/>
              </a:rPr>
              <a:t>Review of your learning path and S-L experiences</a:t>
            </a:r>
          </a:p>
          <a:p>
            <a:r>
              <a:rPr lang="en-US" altLang="zh-TW" dirty="0" smtClean="0">
                <a:sym typeface="Wingdings" pitchFamily="2" charset="2"/>
              </a:rPr>
              <a:t>Limitations and recommendations of the S-L project</a:t>
            </a:r>
          </a:p>
          <a:p>
            <a:r>
              <a:rPr lang="en-US" altLang="zh-TW" dirty="0" smtClean="0">
                <a:sym typeface="Wingdings" pitchFamily="2" charset="2"/>
              </a:rPr>
              <a:t>Two more questions:</a:t>
            </a:r>
          </a:p>
          <a:p>
            <a:pPr lvl="1"/>
            <a:r>
              <a:rPr lang="en-US" altLang="zh-TW" dirty="0" smtClean="0">
                <a:sym typeface="Wingdings" pitchFamily="2" charset="2"/>
              </a:rPr>
              <a:t>If you were given one more chance to join S-L, would you choose/design the same project and do it in the same way? Why?</a:t>
            </a:r>
          </a:p>
          <a:p>
            <a:pPr lvl="1"/>
            <a:r>
              <a:rPr lang="en-US" altLang="zh-TW" dirty="0" smtClean="0">
                <a:sym typeface="Wingdings" pitchFamily="2" charset="2"/>
              </a:rPr>
              <a:t>Any successful/survival tips for the new students who would like to join/participate this S-L project?</a:t>
            </a:r>
          </a:p>
          <a:p>
            <a:endParaRPr lang="en-US" altLang="zh-TW" dirty="0"/>
          </a:p>
          <a:p>
            <a:pPr marL="0" indent="0">
              <a:buNone/>
            </a:pPr>
            <a:endParaRPr lang="en-US" altLang="zh-TW" dirty="0" smtClean="0"/>
          </a:p>
          <a:p>
            <a:pPr marL="0" indent="0">
              <a:buNone/>
            </a:pPr>
            <a:endParaRPr lang="zh-TW" altLang="en-US" dirty="0"/>
          </a:p>
        </p:txBody>
      </p:sp>
      <p:pic>
        <p:nvPicPr>
          <p:cNvPr id="6" name="Picture 2" descr="http://www.nextgreenheroes.com/files/kcfinder/pages/9/images/action-reflection.pn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020" b="8331"/>
          <a:stretch/>
        </p:blipFill>
        <p:spPr bwMode="auto">
          <a:xfrm>
            <a:off x="4932040" y="1556792"/>
            <a:ext cx="3611289" cy="177964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4932040" y="2050568"/>
            <a:ext cx="936104" cy="7920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 name="Line Callout 2 6"/>
          <p:cNvSpPr/>
          <p:nvPr/>
        </p:nvSpPr>
        <p:spPr>
          <a:xfrm>
            <a:off x="6012160" y="3300419"/>
            <a:ext cx="2808311" cy="668632"/>
          </a:xfrm>
          <a:prstGeom prst="borderCallout2">
            <a:avLst>
              <a:gd name="adj1" fmla="val 30514"/>
              <a:gd name="adj2" fmla="val 70"/>
              <a:gd name="adj3" fmla="val -22424"/>
              <a:gd name="adj4" fmla="val -7914"/>
              <a:gd name="adj5" fmla="val -69843"/>
              <a:gd name="adj6" fmla="val -9666"/>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600" b="1" dirty="0" smtClean="0">
                <a:solidFill>
                  <a:schemeClr val="tx1"/>
                </a:solidFill>
              </a:rPr>
              <a:t>Presentation and Individual Reflective Essay</a:t>
            </a:r>
            <a:endParaRPr lang="zh-TW" altLang="en-US" sz="1600" b="1" dirty="0">
              <a:solidFill>
                <a:schemeClr val="tx1"/>
              </a:solidFill>
            </a:endParaRPr>
          </a:p>
        </p:txBody>
      </p:sp>
    </p:spTree>
    <p:extLst>
      <p:ext uri="{BB962C8B-B14F-4D97-AF65-F5344CB8AC3E}">
        <p14:creationId xmlns:p14="http://schemas.microsoft.com/office/powerpoint/2010/main" val="13051809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dirty="0" smtClean="0"/>
              <a:t>Reflective Exercises</a:t>
            </a:r>
            <a:endParaRPr lang="zh-TW" altLang="en-US" dirty="0"/>
          </a:p>
        </p:txBody>
      </p:sp>
      <p:sp>
        <p:nvSpPr>
          <p:cNvPr id="7" name="Content Placeholder 6"/>
          <p:cNvSpPr>
            <a:spLocks noGrp="1"/>
          </p:cNvSpPr>
          <p:nvPr>
            <p:ph idx="1"/>
          </p:nvPr>
        </p:nvSpPr>
        <p:spPr>
          <a:xfrm>
            <a:off x="457200" y="1528192"/>
            <a:ext cx="8003232" cy="3484984"/>
          </a:xfrm>
        </p:spPr>
        <p:txBody>
          <a:bodyPr>
            <a:normAutofit/>
          </a:bodyPr>
          <a:lstStyle/>
          <a:p>
            <a:pPr marL="0" indent="0">
              <a:buNone/>
            </a:pPr>
            <a:r>
              <a:rPr lang="en-US" altLang="zh-TW" sz="2800" dirty="0" smtClean="0"/>
              <a:t>Tell me how do you find the 1</a:t>
            </a:r>
            <a:r>
              <a:rPr lang="en-US" altLang="zh-TW" sz="2800" baseline="30000" dirty="0" smtClean="0"/>
              <a:t>st</a:t>
            </a:r>
            <a:r>
              <a:rPr lang="en-US" altLang="zh-TW" sz="2800" dirty="0" smtClean="0"/>
              <a:t> part of the workshop? </a:t>
            </a:r>
          </a:p>
          <a:p>
            <a:r>
              <a:rPr lang="en-US" altLang="zh-TW" sz="2800" dirty="0" smtClean="0">
                <a:solidFill>
                  <a:srgbClr val="00B050"/>
                </a:solidFill>
              </a:rPr>
              <a:t>Giant Likert scale</a:t>
            </a:r>
          </a:p>
          <a:p>
            <a:r>
              <a:rPr lang="en-US" altLang="zh-TW" sz="2800" dirty="0" smtClean="0">
                <a:solidFill>
                  <a:srgbClr val="7030A0"/>
                </a:solidFill>
              </a:rPr>
              <a:t>A pose/ facial expression</a:t>
            </a:r>
          </a:p>
          <a:p>
            <a:r>
              <a:rPr lang="en-US" altLang="zh-TW" sz="2800" dirty="0" smtClean="0">
                <a:solidFill>
                  <a:srgbClr val="0070C0"/>
                </a:solidFill>
              </a:rPr>
              <a:t>A word/ phrase</a:t>
            </a:r>
          </a:p>
          <a:p>
            <a:r>
              <a:rPr lang="en-US" altLang="zh-TW" sz="2800" dirty="0" smtClean="0">
                <a:solidFill>
                  <a:schemeClr val="accent5">
                    <a:lumMod val="50000"/>
                  </a:schemeClr>
                </a:solidFill>
              </a:rPr>
              <a:t>The Four Square </a:t>
            </a:r>
            <a:br>
              <a:rPr lang="en-US" altLang="zh-TW" sz="2800" dirty="0" smtClean="0">
                <a:solidFill>
                  <a:schemeClr val="accent5">
                    <a:lumMod val="50000"/>
                  </a:schemeClr>
                </a:solidFill>
              </a:rPr>
            </a:br>
            <a:r>
              <a:rPr lang="en-US" altLang="zh-TW" sz="2800" dirty="0" smtClean="0">
                <a:solidFill>
                  <a:schemeClr val="accent5">
                    <a:lumMod val="50000"/>
                  </a:schemeClr>
                </a:solidFill>
              </a:rPr>
              <a:t>Reflection Tool </a:t>
            </a:r>
            <a:endParaRPr lang="zh-TW" altLang="en-US" sz="2800" dirty="0">
              <a:solidFill>
                <a:schemeClr val="accent5">
                  <a:lumMod val="50000"/>
                </a:schemeClr>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122192413"/>
              </p:ext>
            </p:extLst>
          </p:nvPr>
        </p:nvGraphicFramePr>
        <p:xfrm>
          <a:off x="3779912" y="3645024"/>
          <a:ext cx="4968552" cy="2900378"/>
        </p:xfrm>
        <a:graphic>
          <a:graphicData uri="http://schemas.openxmlformats.org/drawingml/2006/table">
            <a:tbl>
              <a:tblPr firstRow="1" bandRow="1">
                <a:tableStyleId>{5C22544A-7EE6-4342-B048-85BDC9FD1C3A}</a:tableStyleId>
              </a:tblPr>
              <a:tblGrid>
                <a:gridCol w="2484276">
                  <a:extLst>
                    <a:ext uri="{9D8B030D-6E8A-4147-A177-3AD203B41FA5}">
                      <a16:colId xmlns="" xmlns:a16="http://schemas.microsoft.com/office/drawing/2014/main" val="20000"/>
                    </a:ext>
                  </a:extLst>
                </a:gridCol>
                <a:gridCol w="2484276">
                  <a:extLst>
                    <a:ext uri="{9D8B030D-6E8A-4147-A177-3AD203B41FA5}">
                      <a16:colId xmlns="" xmlns:a16="http://schemas.microsoft.com/office/drawing/2014/main" val="20001"/>
                    </a:ext>
                  </a:extLst>
                </a:gridCol>
              </a:tblGrid>
              <a:tr h="345701">
                <a:tc gridSpan="2">
                  <a:txBody>
                    <a:bodyPr/>
                    <a:lstStyle/>
                    <a:p>
                      <a:r>
                        <a:rPr lang="en-US" altLang="zh-TW" dirty="0" smtClean="0"/>
                        <a:t>Four</a:t>
                      </a:r>
                      <a:r>
                        <a:rPr lang="en-US" altLang="zh-TW" baseline="0" dirty="0" smtClean="0"/>
                        <a:t> Square Reflection Tool</a:t>
                      </a:r>
                      <a:endParaRPr lang="zh-TW" altLang="en-US" dirty="0"/>
                    </a:p>
                  </a:txBody>
                  <a:tcPr/>
                </a:tc>
                <a:tc hMerge="1">
                  <a:txBody>
                    <a:bodyPr/>
                    <a:lstStyle/>
                    <a:p>
                      <a:endParaRPr lang="zh-TW" altLang="en-US" dirty="0"/>
                    </a:p>
                  </a:txBody>
                  <a:tcPr/>
                </a:tc>
                <a:extLst>
                  <a:ext uri="{0D108BD9-81ED-4DB2-BD59-A6C34878D82A}">
                    <a16:rowId xmlns="" xmlns:a16="http://schemas.microsoft.com/office/drawing/2014/main" val="10000"/>
                  </a:ext>
                </a:extLst>
              </a:tr>
              <a:tr h="1267309">
                <a:tc>
                  <a:txBody>
                    <a:bodyPr/>
                    <a:lstStyle/>
                    <a:p>
                      <a:r>
                        <a:rPr lang="en-US" altLang="zh-TW" dirty="0" smtClean="0"/>
                        <a:t>What happened?</a:t>
                      </a:r>
                      <a:endParaRPr lang="zh-TW" altLang="en-US" dirty="0"/>
                    </a:p>
                  </a:txBody>
                  <a:tcPr>
                    <a:solidFill>
                      <a:srgbClr val="FFFF99"/>
                    </a:solidFill>
                  </a:tcPr>
                </a:tc>
                <a:tc>
                  <a:txBody>
                    <a:bodyPr/>
                    <a:lstStyle/>
                    <a:p>
                      <a:r>
                        <a:rPr lang="en-US" altLang="zh-TW" dirty="0" smtClean="0"/>
                        <a:t>What do I feel?</a:t>
                      </a:r>
                      <a:endParaRPr lang="zh-TW" altLang="en-US" dirty="0"/>
                    </a:p>
                  </a:txBody>
                  <a:tcPr>
                    <a:solidFill>
                      <a:srgbClr val="CCECFF"/>
                    </a:solidFill>
                  </a:tcPr>
                </a:tc>
                <a:extLst>
                  <a:ext uri="{0D108BD9-81ED-4DB2-BD59-A6C34878D82A}">
                    <a16:rowId xmlns="" xmlns:a16="http://schemas.microsoft.com/office/drawing/2014/main" val="10001"/>
                  </a:ext>
                </a:extLst>
              </a:tr>
              <a:tr h="1267309">
                <a:tc>
                  <a:txBody>
                    <a:bodyPr/>
                    <a:lstStyle/>
                    <a:p>
                      <a:r>
                        <a:rPr lang="en-US" altLang="zh-TW" dirty="0" smtClean="0"/>
                        <a:t>Ideas?</a:t>
                      </a:r>
                      <a:endParaRPr lang="zh-TW" altLang="en-US" dirty="0"/>
                    </a:p>
                  </a:txBody>
                  <a:tcPr>
                    <a:solidFill>
                      <a:srgbClr val="CCECFF"/>
                    </a:solidFill>
                  </a:tcPr>
                </a:tc>
                <a:tc>
                  <a:txBody>
                    <a:bodyPr/>
                    <a:lstStyle/>
                    <a:p>
                      <a:r>
                        <a:rPr lang="en-US" altLang="zh-TW" dirty="0" smtClean="0"/>
                        <a:t>Questions?</a:t>
                      </a:r>
                      <a:endParaRPr lang="zh-TW" altLang="en-US" dirty="0"/>
                    </a:p>
                  </a:txBody>
                  <a:tcPr>
                    <a:solidFill>
                      <a:srgbClr val="FFFF99"/>
                    </a:solidFill>
                  </a:tcP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1569543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628650" y="296886"/>
            <a:ext cx="7886700" cy="1325563"/>
          </a:xfrm>
        </p:spPr>
        <p:txBody>
          <a:bodyPr/>
          <a:lstStyle/>
          <a:p>
            <a:r>
              <a:rPr lang="en-US" altLang="zh-TW" dirty="0" smtClean="0"/>
              <a:t>Service-Learning </a:t>
            </a:r>
            <a:r>
              <a:rPr lang="en-US" altLang="zh-TW" dirty="0"/>
              <a:t>Model: </a:t>
            </a:r>
            <a:br>
              <a:rPr lang="en-US" altLang="zh-TW" dirty="0"/>
            </a:br>
            <a:r>
              <a:rPr lang="en-US" altLang="zh-TW" sz="2800" dirty="0"/>
              <a:t>The Five Stages of S-L: A Dynamic Process</a:t>
            </a:r>
            <a:endParaRPr lang="zh-TW" altLang="en-US" sz="2800" dirty="0"/>
          </a:p>
        </p:txBody>
      </p:sp>
      <p:graphicFrame>
        <p:nvGraphicFramePr>
          <p:cNvPr id="17" name="Diagram 16"/>
          <p:cNvGraphicFramePr/>
          <p:nvPr>
            <p:extLst>
              <p:ext uri="{D42A27DB-BD31-4B8C-83A1-F6EECF244321}">
                <p14:modId xmlns:p14="http://schemas.microsoft.com/office/powerpoint/2010/main" val="243935439"/>
              </p:ext>
            </p:extLst>
          </p:nvPr>
        </p:nvGraphicFramePr>
        <p:xfrm>
          <a:off x="889248" y="1916832"/>
          <a:ext cx="7128792" cy="38164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8" name="TextBox 17"/>
          <p:cNvSpPr txBox="1"/>
          <p:nvPr/>
        </p:nvSpPr>
        <p:spPr>
          <a:xfrm>
            <a:off x="5281736" y="3779748"/>
            <a:ext cx="1368152" cy="338554"/>
          </a:xfrm>
          <a:prstGeom prst="rect">
            <a:avLst/>
          </a:prstGeom>
          <a:noFill/>
        </p:spPr>
        <p:txBody>
          <a:bodyPr wrap="square" rtlCol="0">
            <a:spAutoFit/>
          </a:bodyPr>
          <a:lstStyle>
            <a:defPPr>
              <a:defRPr lang="zh-TW"/>
            </a:defPPr>
            <a:lvl1pPr>
              <a:defRPr sz="1400" b="1"/>
            </a:lvl1pPr>
          </a:lstStyle>
          <a:p>
            <a:r>
              <a:rPr lang="en-US" altLang="zh-TW" sz="1600" dirty="0">
                <a:solidFill>
                  <a:srgbClr val="FF0000"/>
                </a:solidFill>
              </a:rPr>
              <a:t>Reflection</a:t>
            </a:r>
            <a:endParaRPr lang="zh-TW" altLang="en-US" sz="1600" dirty="0">
              <a:solidFill>
                <a:srgbClr val="FF0000"/>
              </a:solidFill>
            </a:endParaRPr>
          </a:p>
        </p:txBody>
      </p:sp>
      <p:sp>
        <p:nvSpPr>
          <p:cNvPr id="19" name="Oval 18"/>
          <p:cNvSpPr/>
          <p:nvPr/>
        </p:nvSpPr>
        <p:spPr bwMode="auto">
          <a:xfrm>
            <a:off x="3769568" y="3933056"/>
            <a:ext cx="1463040" cy="640080"/>
          </a:xfrm>
          <a:prstGeom prst="ellipse">
            <a:avLst/>
          </a:prstGeom>
          <a:solidFill>
            <a:schemeClr val="tx2">
              <a:lumMod val="20000"/>
              <a:lumOff val="80000"/>
            </a:schemeClr>
          </a:solidFill>
          <a:ln>
            <a:solidFill>
              <a:srgbClr val="7030A0"/>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0" rIns="0" bIns="0" numCol="1" rtlCol="0" anchor="ctr" anchorCtr="0" compatLnSpc="1">
            <a:prstTxWarp prst="textNoShape">
              <a:avLst/>
            </a:prstTxWarp>
          </a:bodyPr>
          <a:lstStyle/>
          <a:p>
            <a:pPr algn="ctr"/>
            <a:r>
              <a:rPr lang="en-US" altLang="zh-TW" sz="1400" b="1" dirty="0">
                <a:ea typeface="新細明體" pitchFamily="18" charset="-120"/>
              </a:rPr>
              <a:t>Curriculum</a:t>
            </a:r>
            <a:endParaRPr lang="zh-TW" altLang="en-US" sz="1400" b="1" dirty="0">
              <a:ea typeface="新細明體" pitchFamily="18" charset="-120"/>
            </a:endParaRPr>
          </a:p>
        </p:txBody>
      </p:sp>
      <p:sp>
        <p:nvSpPr>
          <p:cNvPr id="20" name="TextBox 19"/>
          <p:cNvSpPr txBox="1"/>
          <p:nvPr/>
        </p:nvSpPr>
        <p:spPr>
          <a:xfrm>
            <a:off x="4099274" y="4869160"/>
            <a:ext cx="1368152" cy="338554"/>
          </a:xfrm>
          <a:prstGeom prst="rect">
            <a:avLst/>
          </a:prstGeom>
          <a:noFill/>
        </p:spPr>
        <p:txBody>
          <a:bodyPr wrap="square" rtlCol="0">
            <a:spAutoFit/>
          </a:bodyPr>
          <a:lstStyle>
            <a:defPPr>
              <a:defRPr lang="zh-TW"/>
            </a:defPPr>
            <a:lvl1pPr>
              <a:defRPr sz="1400" b="1"/>
            </a:lvl1pPr>
          </a:lstStyle>
          <a:p>
            <a:r>
              <a:rPr lang="en-US" altLang="zh-TW" sz="1600" dirty="0">
                <a:solidFill>
                  <a:srgbClr val="FF0000"/>
                </a:solidFill>
              </a:rPr>
              <a:t>Reflection</a:t>
            </a:r>
            <a:endParaRPr lang="zh-TW" altLang="en-US" sz="1600" dirty="0">
              <a:solidFill>
                <a:srgbClr val="FF0000"/>
              </a:solidFill>
            </a:endParaRPr>
          </a:p>
        </p:txBody>
      </p:sp>
      <p:sp>
        <p:nvSpPr>
          <p:cNvPr id="21" name="TextBox 20"/>
          <p:cNvSpPr txBox="1"/>
          <p:nvPr/>
        </p:nvSpPr>
        <p:spPr>
          <a:xfrm>
            <a:off x="2886133" y="3779748"/>
            <a:ext cx="1368152" cy="338554"/>
          </a:xfrm>
          <a:prstGeom prst="rect">
            <a:avLst/>
          </a:prstGeom>
          <a:noFill/>
        </p:spPr>
        <p:txBody>
          <a:bodyPr wrap="square" rtlCol="0">
            <a:spAutoFit/>
          </a:bodyPr>
          <a:lstStyle/>
          <a:p>
            <a:r>
              <a:rPr lang="en-US" altLang="zh-TW" sz="1600" b="1" dirty="0" smtClean="0">
                <a:solidFill>
                  <a:srgbClr val="FF0000"/>
                </a:solidFill>
              </a:rPr>
              <a:t>Reflection</a:t>
            </a:r>
            <a:endParaRPr lang="zh-TW" altLang="en-US" sz="1600" b="1" dirty="0">
              <a:solidFill>
                <a:srgbClr val="FF0000"/>
              </a:solidFill>
            </a:endParaRPr>
          </a:p>
        </p:txBody>
      </p:sp>
      <p:sp>
        <p:nvSpPr>
          <p:cNvPr id="22" name="Rounded Rectangle 21"/>
          <p:cNvSpPr/>
          <p:nvPr/>
        </p:nvSpPr>
        <p:spPr bwMode="auto">
          <a:xfrm>
            <a:off x="3625552" y="1772816"/>
            <a:ext cx="1584176" cy="432048"/>
          </a:xfrm>
          <a:prstGeom prst="roundRect">
            <a:avLst/>
          </a:prstGeom>
          <a:solidFill>
            <a:srgbClr val="FFCC66"/>
          </a:solidFill>
          <a:ln>
            <a:solidFill>
              <a:srgbClr val="C00000"/>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TW" sz="2000" dirty="0" smtClean="0">
                <a:solidFill>
                  <a:srgbClr val="FF0000"/>
                </a:solidFill>
                <a:ea typeface="新細明體" pitchFamily="18" charset="-120"/>
              </a:rPr>
              <a:t>4.Reflection</a:t>
            </a:r>
            <a:endParaRPr lang="zh-TW" altLang="en-US" sz="2000" dirty="0">
              <a:solidFill>
                <a:srgbClr val="FF0000"/>
              </a:solidFill>
              <a:ea typeface="新細明體" pitchFamily="18" charset="-120"/>
            </a:endParaRPr>
          </a:p>
        </p:txBody>
      </p:sp>
      <p:sp>
        <p:nvSpPr>
          <p:cNvPr id="23" name="Rounded Rectangle 22"/>
          <p:cNvSpPr/>
          <p:nvPr/>
        </p:nvSpPr>
        <p:spPr bwMode="auto">
          <a:xfrm>
            <a:off x="3625552" y="6021288"/>
            <a:ext cx="1800200" cy="432048"/>
          </a:xfrm>
          <a:prstGeom prst="roundRect">
            <a:avLst/>
          </a:prstGeom>
          <a:solidFill>
            <a:srgbClr val="FFCC66"/>
          </a:solidFill>
          <a:ln>
            <a:solidFill>
              <a:srgbClr val="C00000"/>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TW" dirty="0" smtClean="0">
                <a:solidFill>
                  <a:schemeClr val="dk1"/>
                </a:solidFill>
                <a:latin typeface="+mn-lt"/>
                <a:ea typeface="新細明體" pitchFamily="18" charset="-120"/>
              </a:rPr>
              <a:t>5.Demonstration</a:t>
            </a:r>
            <a:endParaRPr lang="zh-TW" altLang="en-US" dirty="0">
              <a:solidFill>
                <a:schemeClr val="dk1"/>
              </a:solidFill>
              <a:latin typeface="+mn-lt"/>
              <a:ea typeface="新細明體" pitchFamily="18" charset="-120"/>
            </a:endParaRPr>
          </a:p>
        </p:txBody>
      </p:sp>
      <p:cxnSp>
        <p:nvCxnSpPr>
          <p:cNvPr id="25" name="Curved Connector 24"/>
          <p:cNvCxnSpPr>
            <a:stCxn id="22" idx="3"/>
            <a:endCxn id="23" idx="3"/>
          </p:cNvCxnSpPr>
          <p:nvPr/>
        </p:nvCxnSpPr>
        <p:spPr bwMode="auto">
          <a:xfrm>
            <a:off x="5209728" y="1988840"/>
            <a:ext cx="216024" cy="4248472"/>
          </a:xfrm>
          <a:prstGeom prst="curvedConnector3">
            <a:avLst>
              <a:gd name="adj1" fmla="val 1496162"/>
            </a:avLst>
          </a:prstGeom>
          <a:solidFill>
            <a:schemeClr val="accent1"/>
          </a:solidFill>
          <a:ln w="57150" cap="flat" cmpd="sng" algn="ctr">
            <a:solidFill>
              <a:srgbClr val="0070C0"/>
            </a:solidFill>
            <a:prstDash val="solid"/>
            <a:round/>
            <a:headEnd type="none" w="med" len="med"/>
            <a:tailEnd type="none" w="med" len="med"/>
          </a:ln>
          <a:effectLst/>
        </p:spPr>
      </p:cxnSp>
      <p:cxnSp>
        <p:nvCxnSpPr>
          <p:cNvPr id="28" name="Curved Connector 27"/>
          <p:cNvCxnSpPr>
            <a:stCxn id="22" idx="1"/>
          </p:cNvCxnSpPr>
          <p:nvPr/>
        </p:nvCxnSpPr>
        <p:spPr bwMode="auto">
          <a:xfrm rot="10800000" flipV="1">
            <a:off x="719572" y="1988840"/>
            <a:ext cx="2905980" cy="1872208"/>
          </a:xfrm>
          <a:prstGeom prst="curvedConnector2">
            <a:avLst/>
          </a:prstGeom>
          <a:solidFill>
            <a:schemeClr val="accent1"/>
          </a:solidFill>
          <a:ln w="57150" cap="flat" cmpd="sng" algn="ctr">
            <a:solidFill>
              <a:srgbClr val="0070C0"/>
            </a:solidFill>
            <a:prstDash val="solid"/>
            <a:round/>
            <a:headEnd type="none" w="med" len="med"/>
            <a:tailEnd type="none" w="med" len="med"/>
          </a:ln>
          <a:effectLst/>
        </p:spPr>
      </p:cxnSp>
      <p:cxnSp>
        <p:nvCxnSpPr>
          <p:cNvPr id="33" name="Curved Connector 32"/>
          <p:cNvCxnSpPr>
            <a:stCxn id="23" idx="1"/>
          </p:cNvCxnSpPr>
          <p:nvPr/>
        </p:nvCxnSpPr>
        <p:spPr bwMode="auto">
          <a:xfrm rot="10800000">
            <a:off x="719572" y="4374396"/>
            <a:ext cx="2905980" cy="1862916"/>
          </a:xfrm>
          <a:prstGeom prst="curvedConnector2">
            <a:avLst/>
          </a:prstGeom>
          <a:solidFill>
            <a:schemeClr val="accent1"/>
          </a:solidFill>
          <a:ln w="57150" cap="flat" cmpd="sng" algn="ctr">
            <a:solidFill>
              <a:srgbClr val="0070C0"/>
            </a:solidFill>
            <a:prstDash val="solid"/>
            <a:round/>
            <a:headEnd type="none" w="med" len="med"/>
            <a:tailEnd type="stealth" w="lg" len="lg"/>
          </a:ln>
          <a:effectLst/>
        </p:spPr>
      </p:cxnSp>
      <p:sp>
        <p:nvSpPr>
          <p:cNvPr id="6" name="Rounded Rectangle 5"/>
          <p:cNvSpPr/>
          <p:nvPr/>
        </p:nvSpPr>
        <p:spPr>
          <a:xfrm>
            <a:off x="7020272" y="1705095"/>
            <a:ext cx="1839590" cy="859809"/>
          </a:xfrm>
          <a:prstGeom prst="roundRect">
            <a:avLst/>
          </a:prstGeom>
          <a:solidFill>
            <a:srgbClr val="FFCCCC"/>
          </a:solid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TW" sz="2800" b="1" dirty="0" smtClean="0"/>
              <a:t>Today’s Focus</a:t>
            </a:r>
            <a:endParaRPr lang="zh-TW" altLang="en-US" sz="2800" b="1" dirty="0"/>
          </a:p>
        </p:txBody>
      </p:sp>
      <p:cxnSp>
        <p:nvCxnSpPr>
          <p:cNvPr id="8" name="Straight Arrow Connector 7"/>
          <p:cNvCxnSpPr>
            <a:stCxn id="6" idx="1"/>
            <a:endCxn id="22" idx="3"/>
          </p:cNvCxnSpPr>
          <p:nvPr/>
        </p:nvCxnSpPr>
        <p:spPr>
          <a:xfrm flipH="1" flipV="1">
            <a:off x="5209728" y="1988840"/>
            <a:ext cx="1810544" cy="146160"/>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6" idx="1"/>
            <a:endCxn id="18" idx="0"/>
          </p:cNvCxnSpPr>
          <p:nvPr/>
        </p:nvCxnSpPr>
        <p:spPr>
          <a:xfrm flipH="1">
            <a:off x="5965812" y="2135000"/>
            <a:ext cx="1054460" cy="1644748"/>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8445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990600"/>
          </a:xfrm>
        </p:spPr>
        <p:txBody>
          <a:bodyPr>
            <a:normAutofit/>
          </a:bodyPr>
          <a:lstStyle/>
          <a:p>
            <a:r>
              <a:rPr lang="en-US" altLang="zh-TW" dirty="0" smtClean="0"/>
              <a:t>Creating your own S-L reflection map </a:t>
            </a:r>
            <a:endParaRPr lang="zh-TW" altLang="en-US" dirty="0"/>
          </a:p>
        </p:txBody>
      </p:sp>
      <p:sp>
        <p:nvSpPr>
          <p:cNvPr id="3" name="Content Placeholder 2"/>
          <p:cNvSpPr>
            <a:spLocks noGrp="1"/>
          </p:cNvSpPr>
          <p:nvPr>
            <p:ph idx="1"/>
          </p:nvPr>
        </p:nvSpPr>
        <p:spPr>
          <a:xfrm>
            <a:off x="374848" y="1196752"/>
            <a:ext cx="8229600" cy="4876800"/>
          </a:xfrm>
        </p:spPr>
        <p:txBody>
          <a:bodyPr>
            <a:normAutofit/>
          </a:bodyPr>
          <a:lstStyle/>
          <a:p>
            <a:pPr marL="342900" indent="-342900">
              <a:buFont typeface="+mj-lt"/>
              <a:buAutoNum type="arabicPeriod"/>
            </a:pPr>
            <a:r>
              <a:rPr lang="en-US" altLang="zh-TW" dirty="0" smtClean="0"/>
              <a:t>Work with your group mates</a:t>
            </a:r>
          </a:p>
          <a:p>
            <a:pPr marL="342900" indent="-342900">
              <a:buFont typeface="+mj-lt"/>
              <a:buAutoNum type="arabicPeriod"/>
            </a:pPr>
            <a:r>
              <a:rPr lang="en-US" altLang="zh-TW" dirty="0" smtClean="0"/>
              <a:t>Complete the reflection map below by designing reflection activities</a:t>
            </a:r>
          </a:p>
          <a:p>
            <a:endParaRPr lang="zh-TW" altLang="en-US" dirty="0"/>
          </a:p>
        </p:txBody>
      </p:sp>
      <p:graphicFrame>
        <p:nvGraphicFramePr>
          <p:cNvPr id="6" name="Content Placeholder 5"/>
          <p:cNvGraphicFramePr>
            <a:graphicFrameLocks/>
          </p:cNvGraphicFramePr>
          <p:nvPr>
            <p:extLst>
              <p:ext uri="{D42A27DB-BD31-4B8C-83A1-F6EECF244321}">
                <p14:modId xmlns:p14="http://schemas.microsoft.com/office/powerpoint/2010/main" val="3099819689"/>
              </p:ext>
            </p:extLst>
          </p:nvPr>
        </p:nvGraphicFramePr>
        <p:xfrm>
          <a:off x="457200" y="2643307"/>
          <a:ext cx="8435280" cy="3521997"/>
        </p:xfrm>
        <a:graphic>
          <a:graphicData uri="http://schemas.openxmlformats.org/drawingml/2006/table">
            <a:tbl>
              <a:tblPr firstRow="1" bandRow="1">
                <a:tableStyleId>{5C22544A-7EE6-4342-B048-85BDC9FD1C3A}</a:tableStyleId>
              </a:tblPr>
              <a:tblGrid>
                <a:gridCol w="1738536">
                  <a:extLst>
                    <a:ext uri="{9D8B030D-6E8A-4147-A177-3AD203B41FA5}">
                      <a16:colId xmlns="" xmlns:a16="http://schemas.microsoft.com/office/drawing/2014/main" val="20000"/>
                    </a:ext>
                  </a:extLst>
                </a:gridCol>
                <a:gridCol w="2232248">
                  <a:extLst>
                    <a:ext uri="{9D8B030D-6E8A-4147-A177-3AD203B41FA5}">
                      <a16:colId xmlns="" xmlns:a16="http://schemas.microsoft.com/office/drawing/2014/main" val="20001"/>
                    </a:ext>
                  </a:extLst>
                </a:gridCol>
                <a:gridCol w="2232248">
                  <a:extLst>
                    <a:ext uri="{9D8B030D-6E8A-4147-A177-3AD203B41FA5}">
                      <a16:colId xmlns="" xmlns:a16="http://schemas.microsoft.com/office/drawing/2014/main" val="20002"/>
                    </a:ext>
                  </a:extLst>
                </a:gridCol>
                <a:gridCol w="2232248">
                  <a:extLst>
                    <a:ext uri="{9D8B030D-6E8A-4147-A177-3AD203B41FA5}">
                      <a16:colId xmlns="" xmlns:a16="http://schemas.microsoft.com/office/drawing/2014/main" val="20003"/>
                    </a:ext>
                  </a:extLst>
                </a:gridCol>
              </a:tblGrid>
              <a:tr h="1053117">
                <a:tc>
                  <a:txBody>
                    <a:bodyPr/>
                    <a:lstStyle/>
                    <a:p>
                      <a:endParaRPr lang="zh-TW" altLang="en-US" dirty="0"/>
                    </a:p>
                  </a:txBody>
                  <a:tcPr>
                    <a:solidFill>
                      <a:schemeClr val="accent5">
                        <a:lumMod val="50000"/>
                      </a:schemeClr>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altLang="zh-TW" dirty="0" smtClean="0"/>
                        <a:t>Activities before service </a:t>
                      </a:r>
                      <a:r>
                        <a:rPr lang="en-US" altLang="zh-TW" dirty="0" smtClean="0">
                          <a:solidFill>
                            <a:srgbClr val="FFCCCC"/>
                          </a:solidFill>
                        </a:rPr>
                        <a:t>(</a:t>
                      </a:r>
                      <a:r>
                        <a:rPr lang="en-US" altLang="zh-TW" b="1" dirty="0" err="1" smtClean="0">
                          <a:solidFill>
                            <a:srgbClr val="FFCCCC"/>
                          </a:solidFill>
                        </a:rPr>
                        <a:t>Preflection</a:t>
                      </a:r>
                      <a:r>
                        <a:rPr lang="en-US" altLang="zh-TW" b="1" dirty="0" smtClean="0">
                          <a:solidFill>
                            <a:srgbClr val="FFCCCC"/>
                          </a:solidFill>
                        </a:rPr>
                        <a:t>)</a:t>
                      </a:r>
                    </a:p>
                  </a:txBody>
                  <a:tcPr>
                    <a:solidFill>
                      <a:schemeClr val="accent5">
                        <a:lumMod val="50000"/>
                      </a:schemeClr>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altLang="zh-TW" dirty="0" smtClean="0"/>
                        <a:t>Activities</a:t>
                      </a:r>
                      <a:r>
                        <a:rPr lang="en-US" altLang="zh-TW" baseline="0" dirty="0" smtClean="0"/>
                        <a:t> during service </a:t>
                      </a:r>
                      <a:r>
                        <a:rPr lang="en-US" altLang="zh-TW" baseline="0" dirty="0" smtClean="0">
                          <a:solidFill>
                            <a:srgbClr val="FFFF99"/>
                          </a:solidFill>
                        </a:rPr>
                        <a:t>(</a:t>
                      </a:r>
                      <a:r>
                        <a:rPr lang="en-US" altLang="zh-TW" b="1" dirty="0" smtClean="0">
                          <a:solidFill>
                            <a:srgbClr val="FFFF99"/>
                          </a:solidFill>
                        </a:rPr>
                        <a:t>Intermediate reflection)</a:t>
                      </a:r>
                      <a:endParaRPr lang="zh-TW" altLang="en-US" dirty="0">
                        <a:solidFill>
                          <a:srgbClr val="FFFF99"/>
                        </a:solidFill>
                      </a:endParaRPr>
                    </a:p>
                  </a:txBody>
                  <a:tcPr>
                    <a:solidFill>
                      <a:schemeClr val="accent5">
                        <a:lumMod val="50000"/>
                      </a:schemeClr>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altLang="zh-TW" dirty="0" smtClean="0"/>
                        <a:t>Activities after service </a:t>
                      </a:r>
                      <a:r>
                        <a:rPr lang="en-US" altLang="zh-TW" dirty="0" smtClean="0">
                          <a:solidFill>
                            <a:srgbClr val="CCECFF"/>
                          </a:solidFill>
                        </a:rPr>
                        <a:t>(</a:t>
                      </a:r>
                      <a:r>
                        <a:rPr lang="en-US" altLang="zh-TW" b="1" dirty="0" smtClean="0">
                          <a:solidFill>
                            <a:srgbClr val="CCECFF"/>
                          </a:solidFill>
                        </a:rPr>
                        <a:t>Summary reflection)</a:t>
                      </a:r>
                    </a:p>
                  </a:txBody>
                  <a:tcPr>
                    <a:solidFill>
                      <a:schemeClr val="accent5">
                        <a:lumMod val="50000"/>
                      </a:schemeClr>
                    </a:solidFill>
                  </a:tcPr>
                </a:tc>
                <a:extLst>
                  <a:ext uri="{0D108BD9-81ED-4DB2-BD59-A6C34878D82A}">
                    <a16:rowId xmlns="" xmlns:a16="http://schemas.microsoft.com/office/drawing/2014/main" val="10000"/>
                  </a:ext>
                </a:extLst>
              </a:tr>
              <a:tr h="567063">
                <a:tc>
                  <a:txBody>
                    <a:bodyPr/>
                    <a:lstStyle/>
                    <a:p>
                      <a:r>
                        <a:rPr lang="en-US" altLang="zh-TW" dirty="0" smtClean="0"/>
                        <a:t>Reflection alone</a:t>
                      </a:r>
                      <a:endParaRPr lang="zh-TW" altLang="en-US" dirty="0"/>
                    </a:p>
                  </a:txBody>
                  <a:tcPr/>
                </a:tc>
                <a:tc>
                  <a:txBody>
                    <a:bodyPr/>
                    <a:lstStyle/>
                    <a:p>
                      <a:pPr marL="285750" indent="-285750">
                        <a:buFont typeface="Arial" panose="020B0604020202020204" pitchFamily="34" charset="0"/>
                        <a:buChar char="•"/>
                      </a:pPr>
                      <a:endParaRPr lang="zh-TW" altLang="en-US" dirty="0"/>
                    </a:p>
                  </a:txBody>
                  <a:tcPr/>
                </a:tc>
                <a:tc>
                  <a:txBody>
                    <a:bodyPr/>
                    <a:lstStyle/>
                    <a:p>
                      <a:pPr marL="285750" indent="-285750">
                        <a:buFont typeface="Arial" panose="020B0604020202020204" pitchFamily="34" charset="0"/>
                        <a:buChar char="•"/>
                      </a:pPr>
                      <a:endParaRPr lang="zh-TW" altLang="en-US" sz="1800" kern="1200" dirty="0">
                        <a:solidFill>
                          <a:schemeClr val="dk1"/>
                        </a:solidFill>
                        <a:latin typeface="+mn-lt"/>
                        <a:ea typeface="+mn-ea"/>
                        <a:cs typeface="+mn-cs"/>
                      </a:endParaRPr>
                    </a:p>
                  </a:txBody>
                  <a:tcPr/>
                </a:tc>
                <a:tc>
                  <a:txBody>
                    <a:bodyPr/>
                    <a:lstStyle/>
                    <a:p>
                      <a:pPr marL="285750" indent="-285750">
                        <a:buFont typeface="Arial" panose="020B0604020202020204" pitchFamily="34" charset="0"/>
                        <a:buChar char="•"/>
                      </a:pPr>
                      <a:endParaRPr lang="zh-TW" altLang="en-US" sz="1800" kern="1200" dirty="0">
                        <a:solidFill>
                          <a:schemeClr val="dk1"/>
                        </a:solidFill>
                        <a:latin typeface="+mn-lt"/>
                        <a:ea typeface="+mn-ea"/>
                        <a:cs typeface="+mn-cs"/>
                      </a:endParaRPr>
                    </a:p>
                  </a:txBody>
                  <a:tcPr/>
                </a:tc>
                <a:extLst>
                  <a:ext uri="{0D108BD9-81ED-4DB2-BD59-A6C34878D82A}">
                    <a16:rowId xmlns="" xmlns:a16="http://schemas.microsoft.com/office/drawing/2014/main" val="10001"/>
                  </a:ext>
                </a:extLst>
              </a:tr>
              <a:tr h="567063">
                <a:tc>
                  <a:txBody>
                    <a:bodyPr/>
                    <a:lstStyle/>
                    <a:p>
                      <a:r>
                        <a:rPr lang="en-US" altLang="zh-TW" dirty="0" smtClean="0"/>
                        <a:t>Reflection with classmates</a:t>
                      </a:r>
                      <a:endParaRPr lang="zh-TW" altLang="en-US" dirty="0"/>
                    </a:p>
                  </a:txBody>
                  <a:tcPr/>
                </a:tc>
                <a:tc>
                  <a:txBody>
                    <a:bodyPr/>
                    <a:lstStyle/>
                    <a:p>
                      <a:pPr marL="285750" indent="-285750">
                        <a:buFont typeface="Arial" panose="020B0604020202020204" pitchFamily="34" charset="0"/>
                        <a:buChar char="•"/>
                      </a:pPr>
                      <a:endParaRPr lang="zh-TW" altLang="en-US" dirty="0"/>
                    </a:p>
                  </a:txBody>
                  <a:tcPr/>
                </a:tc>
                <a:tc>
                  <a:txBody>
                    <a:bodyPr/>
                    <a:lstStyle/>
                    <a:p>
                      <a:pPr marL="285750" indent="-285750">
                        <a:buFont typeface="Arial" panose="020B0604020202020204" pitchFamily="34" charset="0"/>
                        <a:buChar char="•"/>
                      </a:pPr>
                      <a:endParaRPr lang="zh-TW" altLang="en-US" sz="1800" kern="1200" dirty="0">
                        <a:solidFill>
                          <a:schemeClr val="dk1"/>
                        </a:solidFill>
                        <a:latin typeface="+mn-lt"/>
                        <a:ea typeface="+mn-ea"/>
                        <a:cs typeface="+mn-cs"/>
                      </a:endParaRPr>
                    </a:p>
                  </a:txBody>
                  <a:tcPr/>
                </a:tc>
                <a:tc>
                  <a:txBody>
                    <a:bodyPr/>
                    <a:lstStyle/>
                    <a:p>
                      <a:pPr marL="285750" indent="-285750">
                        <a:buFont typeface="Arial" panose="020B0604020202020204" pitchFamily="34" charset="0"/>
                        <a:buChar char="•"/>
                      </a:pPr>
                      <a:endParaRPr lang="zh-TW" altLang="en-US" sz="1800" kern="1200" dirty="0">
                        <a:solidFill>
                          <a:schemeClr val="dk1"/>
                        </a:solidFill>
                        <a:latin typeface="+mn-lt"/>
                        <a:ea typeface="+mn-ea"/>
                        <a:cs typeface="+mn-cs"/>
                      </a:endParaRPr>
                    </a:p>
                  </a:txBody>
                  <a:tcPr/>
                </a:tc>
                <a:extLst>
                  <a:ext uri="{0D108BD9-81ED-4DB2-BD59-A6C34878D82A}">
                    <a16:rowId xmlns="" xmlns:a16="http://schemas.microsoft.com/office/drawing/2014/main" val="10002"/>
                  </a:ext>
                </a:extLst>
              </a:tr>
              <a:tr h="1053117">
                <a:tc>
                  <a:txBody>
                    <a:bodyPr/>
                    <a:lstStyle/>
                    <a:p>
                      <a:r>
                        <a:rPr lang="en-US" altLang="zh-TW" dirty="0" smtClean="0"/>
                        <a:t>Reflection</a:t>
                      </a:r>
                      <a:r>
                        <a:rPr lang="en-US" altLang="zh-TW" baseline="0" dirty="0" smtClean="0"/>
                        <a:t> with community partners</a:t>
                      </a:r>
                      <a:endParaRPr lang="zh-TW" altLang="en-US" dirty="0"/>
                    </a:p>
                  </a:txBody>
                  <a:tcPr/>
                </a:tc>
                <a:tc>
                  <a:txBody>
                    <a:bodyPr/>
                    <a:lstStyle/>
                    <a:p>
                      <a:pPr marL="285750" indent="-285750">
                        <a:buFont typeface="Arial" panose="020B0604020202020204" pitchFamily="34" charset="0"/>
                        <a:buChar char="•"/>
                      </a:pPr>
                      <a:endParaRPr lang="zh-TW" altLang="en-US" dirty="0"/>
                    </a:p>
                  </a:txBody>
                  <a:tcPr/>
                </a:tc>
                <a:tc>
                  <a:txBody>
                    <a:bodyPr/>
                    <a:lstStyle/>
                    <a:p>
                      <a:pPr marL="285750" indent="-285750">
                        <a:buFont typeface="Arial" panose="020B0604020202020204" pitchFamily="34" charset="0"/>
                        <a:buChar char="•"/>
                      </a:pPr>
                      <a:endParaRPr lang="zh-TW" altLang="en-US" sz="1800" kern="1200" dirty="0">
                        <a:solidFill>
                          <a:schemeClr val="dk1"/>
                        </a:solidFill>
                        <a:latin typeface="+mn-lt"/>
                        <a:ea typeface="+mn-ea"/>
                        <a:cs typeface="+mn-cs"/>
                      </a:endParaRPr>
                    </a:p>
                  </a:txBody>
                  <a:tcPr/>
                </a:tc>
                <a:tc>
                  <a:txBody>
                    <a:bodyPr/>
                    <a:lstStyle/>
                    <a:p>
                      <a:pPr marL="285750" indent="-285750">
                        <a:buFont typeface="Arial" panose="020B0604020202020204" pitchFamily="34" charset="0"/>
                        <a:buChar char="•"/>
                      </a:pPr>
                      <a:endParaRPr lang="zh-TW" altLang="en-US" sz="1800" kern="1200" dirty="0">
                        <a:solidFill>
                          <a:schemeClr val="dk1"/>
                        </a:solidFill>
                        <a:latin typeface="+mn-lt"/>
                        <a:ea typeface="+mn-ea"/>
                        <a:cs typeface="+mn-cs"/>
                      </a:endParaRPr>
                    </a:p>
                  </a:txBody>
                  <a:tcP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10171024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dirty="0" smtClean="0"/>
              <a:t>Creating your own reflection map</a:t>
            </a:r>
            <a:endParaRPr lang="zh-TW" alt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810714758"/>
              </p:ext>
            </p:extLst>
          </p:nvPr>
        </p:nvGraphicFramePr>
        <p:xfrm>
          <a:off x="385192" y="1519024"/>
          <a:ext cx="8435280" cy="4677623"/>
        </p:xfrm>
        <a:graphic>
          <a:graphicData uri="http://schemas.openxmlformats.org/drawingml/2006/table">
            <a:tbl>
              <a:tblPr firstRow="1" bandRow="1">
                <a:tableStyleId>{5C22544A-7EE6-4342-B048-85BDC9FD1C3A}</a:tableStyleId>
              </a:tblPr>
              <a:tblGrid>
                <a:gridCol w="1738536">
                  <a:extLst>
                    <a:ext uri="{9D8B030D-6E8A-4147-A177-3AD203B41FA5}">
                      <a16:colId xmlns="" xmlns:a16="http://schemas.microsoft.com/office/drawing/2014/main" val="20000"/>
                    </a:ext>
                  </a:extLst>
                </a:gridCol>
                <a:gridCol w="2232248">
                  <a:extLst>
                    <a:ext uri="{9D8B030D-6E8A-4147-A177-3AD203B41FA5}">
                      <a16:colId xmlns="" xmlns:a16="http://schemas.microsoft.com/office/drawing/2014/main" val="20001"/>
                    </a:ext>
                  </a:extLst>
                </a:gridCol>
                <a:gridCol w="2232248">
                  <a:extLst>
                    <a:ext uri="{9D8B030D-6E8A-4147-A177-3AD203B41FA5}">
                      <a16:colId xmlns="" xmlns:a16="http://schemas.microsoft.com/office/drawing/2014/main" val="20002"/>
                    </a:ext>
                  </a:extLst>
                </a:gridCol>
                <a:gridCol w="2232248">
                  <a:extLst>
                    <a:ext uri="{9D8B030D-6E8A-4147-A177-3AD203B41FA5}">
                      <a16:colId xmlns="" xmlns:a16="http://schemas.microsoft.com/office/drawing/2014/main" val="20003"/>
                    </a:ext>
                  </a:extLst>
                </a:gridCol>
              </a:tblGrid>
              <a:tr h="1040066">
                <a:tc>
                  <a:txBody>
                    <a:bodyPr/>
                    <a:lstStyle/>
                    <a:p>
                      <a:endParaRPr lang="zh-TW" altLang="en-US" dirty="0"/>
                    </a:p>
                  </a:txBody>
                  <a:tcPr>
                    <a:solidFill>
                      <a:schemeClr val="accent5">
                        <a:lumMod val="50000"/>
                      </a:schemeClr>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altLang="zh-TW" dirty="0" smtClean="0"/>
                        <a:t>Activities before service </a:t>
                      </a:r>
                      <a:r>
                        <a:rPr lang="en-US" altLang="zh-TW" dirty="0" smtClean="0">
                          <a:solidFill>
                            <a:srgbClr val="FFCCCC"/>
                          </a:solidFill>
                        </a:rPr>
                        <a:t>(</a:t>
                      </a:r>
                      <a:r>
                        <a:rPr lang="en-US" altLang="zh-TW" b="1" dirty="0" err="1" smtClean="0">
                          <a:solidFill>
                            <a:srgbClr val="FFCCCC"/>
                          </a:solidFill>
                        </a:rPr>
                        <a:t>Preflection</a:t>
                      </a:r>
                      <a:r>
                        <a:rPr lang="en-US" altLang="zh-TW" b="1" dirty="0" smtClean="0">
                          <a:solidFill>
                            <a:srgbClr val="FFCCCC"/>
                          </a:solidFill>
                        </a:rPr>
                        <a:t>)</a:t>
                      </a:r>
                    </a:p>
                  </a:txBody>
                  <a:tcPr>
                    <a:solidFill>
                      <a:schemeClr val="accent5">
                        <a:lumMod val="50000"/>
                      </a:schemeClr>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altLang="zh-TW" dirty="0" smtClean="0"/>
                        <a:t>Activities</a:t>
                      </a:r>
                      <a:r>
                        <a:rPr lang="en-US" altLang="zh-TW" baseline="0" dirty="0" smtClean="0"/>
                        <a:t> during service </a:t>
                      </a:r>
                      <a:r>
                        <a:rPr lang="en-US" altLang="zh-TW" baseline="0" dirty="0" smtClean="0">
                          <a:solidFill>
                            <a:srgbClr val="FFFF99"/>
                          </a:solidFill>
                        </a:rPr>
                        <a:t>(</a:t>
                      </a:r>
                      <a:r>
                        <a:rPr lang="en-US" altLang="zh-TW" b="1" dirty="0" smtClean="0">
                          <a:solidFill>
                            <a:srgbClr val="FFFF99"/>
                          </a:solidFill>
                        </a:rPr>
                        <a:t>Intermediate reflection)</a:t>
                      </a:r>
                      <a:endParaRPr lang="zh-TW" altLang="en-US" dirty="0">
                        <a:solidFill>
                          <a:srgbClr val="FFFF99"/>
                        </a:solidFill>
                      </a:endParaRPr>
                    </a:p>
                  </a:txBody>
                  <a:tcPr>
                    <a:solidFill>
                      <a:schemeClr val="accent5">
                        <a:lumMod val="50000"/>
                      </a:schemeClr>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altLang="zh-TW" dirty="0" smtClean="0"/>
                        <a:t>Activities after service </a:t>
                      </a:r>
                      <a:r>
                        <a:rPr lang="en-US" altLang="zh-TW" dirty="0" smtClean="0">
                          <a:solidFill>
                            <a:srgbClr val="CCECFF"/>
                          </a:solidFill>
                        </a:rPr>
                        <a:t>(</a:t>
                      </a:r>
                      <a:r>
                        <a:rPr lang="en-US" altLang="zh-TW" b="1" dirty="0" smtClean="0">
                          <a:solidFill>
                            <a:srgbClr val="CCECFF"/>
                          </a:solidFill>
                        </a:rPr>
                        <a:t>Summary reflection)</a:t>
                      </a:r>
                    </a:p>
                  </a:txBody>
                  <a:tcPr>
                    <a:solidFill>
                      <a:schemeClr val="accent5">
                        <a:lumMod val="50000"/>
                      </a:schemeClr>
                    </a:solidFill>
                  </a:tcPr>
                </a:tc>
                <a:extLst>
                  <a:ext uri="{0D108BD9-81ED-4DB2-BD59-A6C34878D82A}">
                    <a16:rowId xmlns="" xmlns:a16="http://schemas.microsoft.com/office/drawing/2014/main" val="10000"/>
                  </a:ext>
                </a:extLst>
              </a:tr>
              <a:tr h="819041">
                <a:tc>
                  <a:txBody>
                    <a:bodyPr/>
                    <a:lstStyle/>
                    <a:p>
                      <a:r>
                        <a:rPr lang="en-US" altLang="zh-TW" dirty="0" smtClean="0"/>
                        <a:t>Reflection alone</a:t>
                      </a:r>
                      <a:endParaRPr lang="zh-TW" altLang="en-US" dirty="0"/>
                    </a:p>
                  </a:txBody>
                  <a:tcPr/>
                </a:tc>
                <a:tc>
                  <a:txBody>
                    <a:bodyPr/>
                    <a:lstStyle/>
                    <a:p>
                      <a:pPr marL="285750" indent="-285750">
                        <a:buFont typeface="Arial" panose="020B0604020202020204" pitchFamily="34" charset="0"/>
                        <a:buChar char="•"/>
                      </a:pPr>
                      <a:r>
                        <a:rPr lang="en-US" altLang="zh-TW" dirty="0" smtClean="0"/>
                        <a:t>Expectation form &amp; goal setting</a:t>
                      </a:r>
                      <a:endParaRPr lang="zh-TW" altLang="en-US" dirty="0"/>
                    </a:p>
                  </a:txBody>
                  <a:tcPr/>
                </a:tc>
                <a:tc>
                  <a:txBody>
                    <a:bodyPr/>
                    <a:lstStyle/>
                    <a:p>
                      <a:pPr marL="285750" indent="-285750">
                        <a:buFont typeface="Arial" panose="020B0604020202020204" pitchFamily="34" charset="0"/>
                        <a:buChar char="•"/>
                      </a:pPr>
                      <a:r>
                        <a:rPr lang="en-US" altLang="zh-TW" sz="1800" kern="1200" dirty="0" smtClean="0">
                          <a:solidFill>
                            <a:schemeClr val="dk1"/>
                          </a:solidFill>
                          <a:latin typeface="+mn-lt"/>
                          <a:ea typeface="+mn-ea"/>
                          <a:cs typeface="+mn-cs"/>
                        </a:rPr>
                        <a:t>Structured journals</a:t>
                      </a:r>
                      <a:endParaRPr lang="zh-TW" altLang="en-US" sz="1800" kern="1200" dirty="0">
                        <a:solidFill>
                          <a:schemeClr val="dk1"/>
                        </a:solidFill>
                        <a:latin typeface="+mn-lt"/>
                        <a:ea typeface="+mn-ea"/>
                        <a:cs typeface="+mn-cs"/>
                      </a:endParaRPr>
                    </a:p>
                  </a:txBody>
                  <a:tcPr/>
                </a:tc>
                <a:tc>
                  <a:txBody>
                    <a:bodyPr/>
                    <a:lstStyle/>
                    <a:p>
                      <a:pPr marL="285750" indent="-285750">
                        <a:buFont typeface="Arial" panose="020B0604020202020204" pitchFamily="34" charset="0"/>
                        <a:buChar char="•"/>
                      </a:pPr>
                      <a:r>
                        <a:rPr lang="en-US" altLang="zh-TW" sz="1800" kern="1200" dirty="0" smtClean="0">
                          <a:solidFill>
                            <a:schemeClr val="dk1"/>
                          </a:solidFill>
                          <a:latin typeface="+mn-lt"/>
                          <a:ea typeface="+mn-ea"/>
                          <a:cs typeface="+mn-cs"/>
                        </a:rPr>
                        <a:t>Reflective essay</a:t>
                      </a:r>
                      <a:endParaRPr lang="zh-TW" altLang="en-US" sz="1800" kern="1200" dirty="0">
                        <a:solidFill>
                          <a:schemeClr val="dk1"/>
                        </a:solidFill>
                        <a:latin typeface="+mn-lt"/>
                        <a:ea typeface="+mn-ea"/>
                        <a:cs typeface="+mn-cs"/>
                      </a:endParaRPr>
                    </a:p>
                  </a:txBody>
                  <a:tcPr/>
                </a:tc>
                <a:extLst>
                  <a:ext uri="{0D108BD9-81ED-4DB2-BD59-A6C34878D82A}">
                    <a16:rowId xmlns="" xmlns:a16="http://schemas.microsoft.com/office/drawing/2014/main" val="10001"/>
                  </a:ext>
                </a:extLst>
              </a:tr>
              <a:tr h="1040066">
                <a:tc>
                  <a:txBody>
                    <a:bodyPr/>
                    <a:lstStyle/>
                    <a:p>
                      <a:r>
                        <a:rPr lang="en-US" altLang="zh-TW" dirty="0" smtClean="0"/>
                        <a:t>Reflection with classmates</a:t>
                      </a:r>
                      <a:endParaRPr lang="zh-TW" altLang="en-US" dirty="0"/>
                    </a:p>
                  </a:txBody>
                  <a:tcPr/>
                </a:tc>
                <a:tc>
                  <a:txBody>
                    <a:bodyPr/>
                    <a:lstStyle/>
                    <a:p>
                      <a:pPr marL="285750" indent="-285750">
                        <a:buFont typeface="Arial" panose="020B0604020202020204" pitchFamily="34" charset="0"/>
                        <a:buChar char="•"/>
                      </a:pPr>
                      <a:r>
                        <a:rPr lang="en-US" altLang="zh-TW" dirty="0" smtClean="0"/>
                        <a:t>Hopes and fears</a:t>
                      </a:r>
                    </a:p>
                    <a:p>
                      <a:pPr marL="285750" indent="-285750">
                        <a:buFont typeface="Arial" panose="020B0604020202020204" pitchFamily="34" charset="0"/>
                        <a:buChar char="•"/>
                      </a:pPr>
                      <a:r>
                        <a:rPr lang="en-US" altLang="zh-TW" dirty="0" smtClean="0"/>
                        <a:t>Giant Likert</a:t>
                      </a:r>
                      <a:r>
                        <a:rPr lang="en-US" altLang="zh-TW" baseline="0" dirty="0" smtClean="0"/>
                        <a:t> scale</a:t>
                      </a:r>
                      <a:endParaRPr lang="zh-TW" altLang="en-US" dirty="0"/>
                    </a:p>
                  </a:txBody>
                  <a:tcPr/>
                </a:tc>
                <a:tc>
                  <a:txBody>
                    <a:bodyPr/>
                    <a:lstStyle/>
                    <a:p>
                      <a:pPr marL="285750" indent="-285750">
                        <a:buFont typeface="Arial" panose="020B0604020202020204" pitchFamily="34" charset="0"/>
                        <a:buChar char="•"/>
                      </a:pPr>
                      <a:r>
                        <a:rPr lang="en-US" altLang="zh-TW" sz="1800" kern="1200" dirty="0" smtClean="0">
                          <a:solidFill>
                            <a:schemeClr val="dk1"/>
                          </a:solidFill>
                          <a:latin typeface="+mn-lt"/>
                          <a:ea typeface="+mn-ea"/>
                          <a:cs typeface="+mn-cs"/>
                        </a:rPr>
                        <a:t>Service-learning theater</a:t>
                      </a:r>
                    </a:p>
                    <a:p>
                      <a:pPr marL="285750" indent="-285750">
                        <a:buFont typeface="Arial" panose="020B0604020202020204" pitchFamily="34" charset="0"/>
                        <a:buChar char="•"/>
                      </a:pPr>
                      <a:r>
                        <a:rPr lang="en-US" altLang="zh-TW" sz="1800" kern="1200" dirty="0" smtClean="0">
                          <a:solidFill>
                            <a:schemeClr val="dk1"/>
                          </a:solidFill>
                          <a:latin typeface="+mn-lt"/>
                          <a:ea typeface="+mn-ea"/>
                          <a:cs typeface="+mn-cs"/>
                        </a:rPr>
                        <a:t>Mixed team discussion</a:t>
                      </a:r>
                      <a:endParaRPr lang="zh-TW" altLang="en-US" sz="1800" kern="1200" dirty="0">
                        <a:solidFill>
                          <a:schemeClr val="dk1"/>
                        </a:solidFill>
                        <a:latin typeface="+mn-lt"/>
                        <a:ea typeface="+mn-ea"/>
                        <a:cs typeface="+mn-cs"/>
                      </a:endParaRPr>
                    </a:p>
                  </a:txBody>
                  <a:tcPr/>
                </a:tc>
                <a:tc>
                  <a:txBody>
                    <a:bodyPr/>
                    <a:lstStyle/>
                    <a:p>
                      <a:pPr marL="285750" indent="-285750">
                        <a:buFont typeface="Arial" panose="020B0604020202020204" pitchFamily="34" charset="0"/>
                        <a:buChar char="•"/>
                      </a:pPr>
                      <a:r>
                        <a:rPr lang="en-US" altLang="zh-TW" sz="1800" kern="1200" dirty="0" smtClean="0">
                          <a:solidFill>
                            <a:schemeClr val="dk1"/>
                          </a:solidFill>
                          <a:latin typeface="+mn-lt"/>
                          <a:ea typeface="+mn-ea"/>
                          <a:cs typeface="+mn-cs"/>
                        </a:rPr>
                        <a:t>Team presentation</a:t>
                      </a:r>
                    </a:p>
                    <a:p>
                      <a:pPr marL="285750" indent="-285750">
                        <a:buFont typeface="Arial" panose="020B0604020202020204" pitchFamily="34" charset="0"/>
                        <a:buChar char="•"/>
                      </a:pPr>
                      <a:r>
                        <a:rPr lang="en-US" altLang="zh-TW" sz="1800" kern="1200" dirty="0" smtClean="0">
                          <a:solidFill>
                            <a:schemeClr val="dk1"/>
                          </a:solidFill>
                          <a:latin typeface="+mn-lt"/>
                          <a:ea typeface="+mn-ea"/>
                          <a:cs typeface="+mn-cs"/>
                        </a:rPr>
                        <a:t>Collage or mural</a:t>
                      </a:r>
                    </a:p>
                    <a:p>
                      <a:pPr marL="285750" indent="-285750">
                        <a:buFont typeface="Arial" panose="020B0604020202020204" pitchFamily="34" charset="0"/>
                        <a:buChar char="•"/>
                      </a:pPr>
                      <a:r>
                        <a:rPr lang="en-US" altLang="zh-TW" sz="1800" kern="1200" dirty="0" smtClean="0">
                          <a:solidFill>
                            <a:schemeClr val="dk1"/>
                          </a:solidFill>
                          <a:latin typeface="+mn-lt"/>
                          <a:ea typeface="+mn-ea"/>
                          <a:cs typeface="+mn-cs"/>
                        </a:rPr>
                        <a:t>Video</a:t>
                      </a:r>
                      <a:endParaRPr lang="zh-TW" altLang="en-US" sz="1800" kern="1200" dirty="0">
                        <a:solidFill>
                          <a:schemeClr val="dk1"/>
                        </a:solidFill>
                        <a:latin typeface="+mn-lt"/>
                        <a:ea typeface="+mn-ea"/>
                        <a:cs typeface="+mn-cs"/>
                      </a:endParaRPr>
                    </a:p>
                  </a:txBody>
                  <a:tcPr/>
                </a:tc>
                <a:extLst>
                  <a:ext uri="{0D108BD9-81ED-4DB2-BD59-A6C34878D82A}">
                    <a16:rowId xmlns="" xmlns:a16="http://schemas.microsoft.com/office/drawing/2014/main" val="10002"/>
                  </a:ext>
                </a:extLst>
              </a:tr>
              <a:tr h="1089759">
                <a:tc>
                  <a:txBody>
                    <a:bodyPr/>
                    <a:lstStyle/>
                    <a:p>
                      <a:r>
                        <a:rPr lang="en-US" altLang="zh-TW" dirty="0" smtClean="0"/>
                        <a:t>Reflection</a:t>
                      </a:r>
                      <a:r>
                        <a:rPr lang="en-US" altLang="zh-TW" baseline="0" dirty="0" smtClean="0"/>
                        <a:t> with community partners</a:t>
                      </a:r>
                      <a:endParaRPr lang="zh-TW" altLang="en-US" dirty="0"/>
                    </a:p>
                  </a:txBody>
                  <a:tcPr/>
                </a:tc>
                <a:tc>
                  <a:txBody>
                    <a:bodyPr/>
                    <a:lstStyle/>
                    <a:p>
                      <a:pPr marL="285750" indent="-285750">
                        <a:buFont typeface="Arial" panose="020B0604020202020204" pitchFamily="34" charset="0"/>
                        <a:buChar char="•"/>
                      </a:pPr>
                      <a:r>
                        <a:rPr lang="en-US" altLang="zh-TW" dirty="0" smtClean="0"/>
                        <a:t>Planning with community</a:t>
                      </a:r>
                    </a:p>
                    <a:p>
                      <a:pPr marL="285750" indent="-285750">
                        <a:buFont typeface="Arial" panose="020B0604020202020204" pitchFamily="34" charset="0"/>
                        <a:buChar char="•"/>
                      </a:pPr>
                      <a:r>
                        <a:rPr lang="en-US" altLang="zh-TW" dirty="0" smtClean="0"/>
                        <a:t>Asset</a:t>
                      </a:r>
                      <a:r>
                        <a:rPr lang="en-US" altLang="zh-TW" baseline="0" dirty="0" smtClean="0"/>
                        <a:t> mapping</a:t>
                      </a:r>
                      <a:endParaRPr lang="zh-TW" altLang="en-US" dirty="0"/>
                    </a:p>
                  </a:txBody>
                  <a:tcPr/>
                </a:tc>
                <a:tc>
                  <a:txBody>
                    <a:bodyPr/>
                    <a:lstStyle/>
                    <a:p>
                      <a:pPr marL="285750" indent="-285750">
                        <a:buFont typeface="Arial" panose="020B0604020202020204" pitchFamily="34" charset="0"/>
                        <a:buChar char="•"/>
                      </a:pPr>
                      <a:r>
                        <a:rPr lang="en-US" altLang="zh-TW" sz="1800" kern="1200" dirty="0" smtClean="0">
                          <a:solidFill>
                            <a:schemeClr val="dk1"/>
                          </a:solidFill>
                          <a:latin typeface="+mn-lt"/>
                          <a:ea typeface="+mn-ea"/>
                          <a:cs typeface="+mn-cs"/>
                        </a:rPr>
                        <a:t>Lessons</a:t>
                      </a:r>
                      <a:r>
                        <a:rPr lang="en-US" altLang="zh-TW" sz="1800" kern="1200" baseline="0" dirty="0" smtClean="0">
                          <a:solidFill>
                            <a:schemeClr val="dk1"/>
                          </a:solidFill>
                          <a:latin typeface="+mn-lt"/>
                          <a:ea typeface="+mn-ea"/>
                          <a:cs typeface="+mn-cs"/>
                        </a:rPr>
                        <a:t> learned, debriefing</a:t>
                      </a:r>
                      <a:endParaRPr lang="zh-TW" altLang="en-US" sz="1800" kern="1200" dirty="0">
                        <a:solidFill>
                          <a:schemeClr val="dk1"/>
                        </a:solidFill>
                        <a:latin typeface="+mn-lt"/>
                        <a:ea typeface="+mn-ea"/>
                        <a:cs typeface="+mn-cs"/>
                      </a:endParaRPr>
                    </a:p>
                  </a:txBody>
                  <a:tcPr/>
                </a:tc>
                <a:tc>
                  <a:txBody>
                    <a:bodyPr/>
                    <a:lstStyle/>
                    <a:p>
                      <a:pPr marL="285750" indent="-285750">
                        <a:buFont typeface="Arial" panose="020B0604020202020204" pitchFamily="34" charset="0"/>
                        <a:buChar char="•"/>
                      </a:pPr>
                      <a:r>
                        <a:rPr lang="en-US" altLang="zh-TW" sz="1800" kern="1200" dirty="0" smtClean="0">
                          <a:solidFill>
                            <a:schemeClr val="dk1"/>
                          </a:solidFill>
                          <a:latin typeface="+mn-lt"/>
                          <a:ea typeface="+mn-ea"/>
                          <a:cs typeface="+mn-cs"/>
                        </a:rPr>
                        <a:t>Presentation to community group</a:t>
                      </a:r>
                      <a:endParaRPr lang="zh-TW" altLang="en-US" sz="1800" kern="1200" dirty="0">
                        <a:solidFill>
                          <a:schemeClr val="dk1"/>
                        </a:solidFill>
                        <a:latin typeface="+mn-lt"/>
                        <a:ea typeface="+mn-ea"/>
                        <a:cs typeface="+mn-cs"/>
                      </a:endParaRPr>
                    </a:p>
                  </a:txBody>
                  <a:tcPr/>
                </a:tc>
                <a:extLst>
                  <a:ext uri="{0D108BD9-81ED-4DB2-BD59-A6C34878D82A}">
                    <a16:rowId xmlns="" xmlns:a16="http://schemas.microsoft.com/office/drawing/2014/main" val="10003"/>
                  </a:ext>
                </a:extLst>
              </a:tr>
              <a:tr h="391383">
                <a:tc gridSpan="4">
                  <a:txBody>
                    <a:bodyPr/>
                    <a:lstStyle/>
                    <a:p>
                      <a:pPr algn="r"/>
                      <a:r>
                        <a:rPr lang="en-US" altLang="zh-TW" dirty="0" smtClean="0"/>
                        <a:t>(</a:t>
                      </a:r>
                      <a:r>
                        <a:rPr lang="en-US" altLang="zh-TW" dirty="0" err="1" smtClean="0"/>
                        <a:t>Eyler</a:t>
                      </a:r>
                      <a:r>
                        <a:rPr lang="en-US" altLang="zh-TW" dirty="0" smtClean="0"/>
                        <a:t>, 2001, p.37)</a:t>
                      </a:r>
                      <a:endParaRPr lang="zh-TW" altLang="en-US" dirty="0"/>
                    </a:p>
                  </a:txBody>
                  <a:tcPr>
                    <a:noFill/>
                  </a:tcPr>
                </a:tc>
                <a:tc hMerge="1">
                  <a:txBody>
                    <a:bodyPr/>
                    <a:lstStyle/>
                    <a:p>
                      <a:pPr marL="285750" indent="-285750">
                        <a:buFont typeface="Arial" panose="020B0604020202020204" pitchFamily="34" charset="0"/>
                        <a:buChar char="•"/>
                      </a:pPr>
                      <a:endParaRPr lang="zh-TW" altLang="en-US" dirty="0"/>
                    </a:p>
                  </a:txBody>
                  <a:tcPr/>
                </a:tc>
                <a:tc hMerge="1">
                  <a:txBody>
                    <a:bodyPr/>
                    <a:lstStyle/>
                    <a:p>
                      <a:pPr marL="285750" indent="-285750">
                        <a:buFont typeface="Arial" panose="020B0604020202020204" pitchFamily="34" charset="0"/>
                        <a:buChar char="•"/>
                      </a:pPr>
                      <a:endParaRPr lang="zh-TW" altLang="en-US" sz="1800" kern="1200" dirty="0">
                        <a:solidFill>
                          <a:schemeClr val="dk1"/>
                        </a:solidFill>
                        <a:latin typeface="+mn-lt"/>
                        <a:ea typeface="+mn-ea"/>
                        <a:cs typeface="+mn-cs"/>
                      </a:endParaRPr>
                    </a:p>
                  </a:txBody>
                  <a:tcPr/>
                </a:tc>
                <a:tc hMerge="1">
                  <a:txBody>
                    <a:bodyPr/>
                    <a:lstStyle/>
                    <a:p>
                      <a:pPr marL="285750" indent="-285750">
                        <a:buFont typeface="Arial" panose="020B0604020202020204" pitchFamily="34" charset="0"/>
                        <a:buChar char="•"/>
                      </a:pPr>
                      <a:endParaRPr lang="zh-TW" altLang="en-US" sz="1800" kern="1200" dirty="0">
                        <a:solidFill>
                          <a:schemeClr val="dk1"/>
                        </a:solidFill>
                        <a:latin typeface="+mn-lt"/>
                        <a:ea typeface="+mn-ea"/>
                        <a:cs typeface="+mn-cs"/>
                      </a:endParaRPr>
                    </a:p>
                  </a:txBody>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39450294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lgn="ctr" eaLnBrk="0" fontAlgn="base" hangingPunct="0">
              <a:spcAft>
                <a:spcPct val="0"/>
              </a:spcAft>
            </a:pPr>
            <a:r>
              <a:rPr lang="en-US" altLang="en-US" b="1" dirty="0" smtClean="0">
                <a:solidFill>
                  <a:schemeClr val="tx1"/>
                </a:solidFill>
                <a:latin typeface="Arial" panose="020B0604020202020204" pitchFamily="34" charset="0"/>
                <a:cs typeface="Arial" panose="020B0604020202020204" pitchFamily="34" charset="0"/>
              </a:rPr>
              <a:t/>
            </a:r>
            <a:br>
              <a:rPr lang="en-US" altLang="en-US" b="1" dirty="0" smtClean="0">
                <a:solidFill>
                  <a:schemeClr val="tx1"/>
                </a:solidFill>
                <a:latin typeface="Arial" panose="020B0604020202020204" pitchFamily="34" charset="0"/>
                <a:cs typeface="Arial" panose="020B0604020202020204" pitchFamily="34" charset="0"/>
              </a:rPr>
            </a:br>
            <a:r>
              <a:rPr lang="en-US" altLang="en-US" b="1" dirty="0">
                <a:solidFill>
                  <a:schemeClr val="tx1"/>
                </a:solidFill>
                <a:latin typeface="Arial" panose="020B0604020202020204" pitchFamily="34" charset="0"/>
                <a:cs typeface="Arial" panose="020B0604020202020204" pitchFamily="34" charset="0"/>
              </a:rPr>
              <a:t/>
            </a:r>
            <a:br>
              <a:rPr lang="en-US" altLang="en-US" b="1" dirty="0">
                <a:solidFill>
                  <a:schemeClr val="tx1"/>
                </a:solidFill>
                <a:latin typeface="Arial" panose="020B0604020202020204" pitchFamily="34" charset="0"/>
                <a:cs typeface="Arial" panose="020B0604020202020204" pitchFamily="34" charset="0"/>
              </a:rPr>
            </a:br>
            <a:r>
              <a:rPr lang="en-US" altLang="en-US" b="1" dirty="0" smtClean="0">
                <a:solidFill>
                  <a:srgbClr val="FF0000"/>
                </a:solidFill>
                <a:latin typeface="Arial" panose="020B0604020202020204" pitchFamily="34" charset="0"/>
                <a:cs typeface="Arial" panose="020B0604020202020204" pitchFamily="34" charset="0"/>
              </a:rPr>
              <a:t>Reflective Teaching Strategies</a:t>
            </a:r>
            <a:br>
              <a:rPr lang="en-US" altLang="en-US" b="1" dirty="0" smtClean="0">
                <a:solidFill>
                  <a:srgbClr val="FF0000"/>
                </a:solidFill>
                <a:latin typeface="Arial" panose="020B0604020202020204" pitchFamily="34" charset="0"/>
                <a:cs typeface="Arial" panose="020B0604020202020204" pitchFamily="34" charset="0"/>
              </a:rPr>
            </a:br>
            <a:r>
              <a:rPr lang="en-US" altLang="en-US" b="1" dirty="0" smtClean="0">
                <a:solidFill>
                  <a:srgbClr val="FF0000"/>
                </a:solidFill>
                <a:latin typeface="Arial" panose="020B0604020202020204" pitchFamily="34" charset="0"/>
                <a:cs typeface="Arial" panose="020B0604020202020204" pitchFamily="34" charset="0"/>
              </a:rPr>
              <a:t> </a:t>
            </a:r>
            <a:r>
              <a:rPr lang="en-US" altLang="en-US" sz="2700" b="1" dirty="0" smtClean="0">
                <a:solidFill>
                  <a:schemeClr val="tx1"/>
                </a:solidFill>
                <a:latin typeface="Arial" panose="020B0604020202020204" pitchFamily="34" charset="0"/>
                <a:cs typeface="Arial" panose="020B0604020202020204" pitchFamily="34" charset="0"/>
              </a:rPr>
              <a:t>(from </a:t>
            </a:r>
            <a:r>
              <a:rPr lang="en-US" altLang="en-US" sz="2700" b="1" dirty="0" err="1" smtClean="0">
                <a:solidFill>
                  <a:schemeClr val="tx1"/>
                </a:solidFill>
                <a:latin typeface="Arial" panose="020B0604020202020204" pitchFamily="34" charset="0"/>
                <a:cs typeface="Arial" panose="020B0604020202020204" pitchFamily="34" charset="0"/>
              </a:rPr>
              <a:t>Silcox</a:t>
            </a:r>
            <a:r>
              <a:rPr lang="en-US" altLang="en-US" sz="2700" b="1" dirty="0" smtClean="0">
                <a:solidFill>
                  <a:schemeClr val="tx1"/>
                </a:solidFill>
                <a:latin typeface="Arial" panose="020B0604020202020204" pitchFamily="34" charset="0"/>
                <a:cs typeface="Arial" panose="020B0604020202020204" pitchFamily="34" charset="0"/>
              </a:rPr>
              <a:t>, A How To Guide to Reflection)</a:t>
            </a:r>
            <a:br>
              <a:rPr lang="en-US" altLang="en-US" sz="2700" b="1" dirty="0" smtClean="0">
                <a:solidFill>
                  <a:schemeClr val="tx1"/>
                </a:solidFill>
                <a:latin typeface="Arial" panose="020B0604020202020204" pitchFamily="34" charset="0"/>
                <a:cs typeface="Arial" panose="020B0604020202020204" pitchFamily="34" charset="0"/>
              </a:rPr>
            </a:br>
            <a:r>
              <a:rPr lang="en-US" altLang="en-US" sz="3200" b="1" dirty="0" smtClean="0">
                <a:solidFill>
                  <a:schemeClr val="tx1"/>
                </a:solidFill>
                <a:latin typeface="Arial" panose="020B0604020202020204" pitchFamily="34" charset="0"/>
                <a:ea typeface="PMingLiU" panose="02020500000000000000" pitchFamily="18" charset="-120"/>
                <a:cs typeface="Arial" panose="020B0604020202020204" pitchFamily="34" charset="0"/>
              </a:rPr>
              <a:t/>
            </a:r>
            <a:br>
              <a:rPr lang="en-US" altLang="en-US" sz="3200" b="1" dirty="0" smtClean="0">
                <a:solidFill>
                  <a:schemeClr val="tx1"/>
                </a:solidFill>
                <a:latin typeface="Arial" panose="020B0604020202020204" pitchFamily="34" charset="0"/>
                <a:ea typeface="PMingLiU" panose="02020500000000000000" pitchFamily="18" charset="-120"/>
                <a:cs typeface="Arial" panose="020B0604020202020204" pitchFamily="34" charset="0"/>
              </a:rPr>
            </a:br>
            <a:r>
              <a:rPr lang="en-US" altLang="en-US" sz="4800" dirty="0" smtClean="0">
                <a:solidFill>
                  <a:schemeClr val="tx1"/>
                </a:solidFill>
                <a:latin typeface="Arial" panose="020B0604020202020204" pitchFamily="34" charset="0"/>
              </a:rPr>
              <a:t/>
            </a:r>
            <a:br>
              <a:rPr lang="en-US" altLang="en-US" sz="4800" dirty="0" smtClean="0">
                <a:solidFill>
                  <a:schemeClr val="tx1"/>
                </a:solidFill>
                <a:latin typeface="Arial" panose="020B0604020202020204" pitchFamily="34" charset="0"/>
              </a:rPr>
            </a:br>
            <a:endParaRPr lang="en-SG"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62724921"/>
              </p:ext>
            </p:extLst>
          </p:nvPr>
        </p:nvGraphicFramePr>
        <p:xfrm>
          <a:off x="971599" y="1988842"/>
          <a:ext cx="7200800" cy="3727426"/>
        </p:xfrm>
        <a:graphic>
          <a:graphicData uri="http://schemas.openxmlformats.org/drawingml/2006/table">
            <a:tbl>
              <a:tblPr>
                <a:tableStyleId>{5C22544A-7EE6-4342-B048-85BDC9FD1C3A}</a:tableStyleId>
              </a:tblPr>
              <a:tblGrid>
                <a:gridCol w="1693032">
                  <a:extLst>
                    <a:ext uri="{9D8B030D-6E8A-4147-A177-3AD203B41FA5}">
                      <a16:colId xmlns="" xmlns:a16="http://schemas.microsoft.com/office/drawing/2014/main" val="2578430902"/>
                    </a:ext>
                  </a:extLst>
                </a:gridCol>
                <a:gridCol w="2753884">
                  <a:extLst>
                    <a:ext uri="{9D8B030D-6E8A-4147-A177-3AD203B41FA5}">
                      <a16:colId xmlns="" xmlns:a16="http://schemas.microsoft.com/office/drawing/2014/main" val="3612455443"/>
                    </a:ext>
                  </a:extLst>
                </a:gridCol>
                <a:gridCol w="2753884">
                  <a:extLst>
                    <a:ext uri="{9D8B030D-6E8A-4147-A177-3AD203B41FA5}">
                      <a16:colId xmlns="" xmlns:a16="http://schemas.microsoft.com/office/drawing/2014/main" val="2796657331"/>
                    </a:ext>
                  </a:extLst>
                </a:gridCol>
              </a:tblGrid>
              <a:tr h="208155">
                <a:tc>
                  <a:txBody>
                    <a:bodyPr/>
                    <a:lstStyle/>
                    <a:p>
                      <a:pPr algn="ctr">
                        <a:spcAft>
                          <a:spcPts val="0"/>
                        </a:spcAft>
                      </a:pPr>
                      <a:r>
                        <a:rPr lang="en-US" sz="1100">
                          <a:effectLst/>
                        </a:rPr>
                        <a:t>TYPE</a:t>
                      </a:r>
                      <a:endParaRPr lang="en-SG" sz="1200">
                        <a:effectLst/>
                        <a:latin typeface="Arial" panose="020B0604020202020204" pitchFamily="34" charset="0"/>
                        <a:ea typeface="PMingLiU" panose="02020500000000000000" pitchFamily="18" charset="-120"/>
                      </a:endParaRPr>
                    </a:p>
                  </a:txBody>
                  <a:tcPr marL="68580" marR="68580" marT="0" marB="0"/>
                </a:tc>
                <a:tc>
                  <a:txBody>
                    <a:bodyPr/>
                    <a:lstStyle/>
                    <a:p>
                      <a:pPr algn="ctr">
                        <a:lnSpc>
                          <a:spcPct val="125000"/>
                        </a:lnSpc>
                        <a:spcAft>
                          <a:spcPts val="0"/>
                        </a:spcAft>
                      </a:pPr>
                      <a:r>
                        <a:rPr lang="en-US" sz="1100">
                          <a:effectLst/>
                        </a:rPr>
                        <a:t>PRIMARY EXPECTED RESULT</a:t>
                      </a:r>
                      <a:endParaRPr lang="en-SG" sz="1000">
                        <a:effectLst/>
                        <a:latin typeface="Verdana" panose="020B0604030504040204" pitchFamily="34" charset="0"/>
                        <a:ea typeface="Arial Unicode MS"/>
                        <a:cs typeface="Arial Unicode MS"/>
                      </a:endParaRPr>
                    </a:p>
                  </a:txBody>
                  <a:tcPr marL="68580" marR="68580" marT="0" marB="0"/>
                </a:tc>
                <a:tc>
                  <a:txBody>
                    <a:bodyPr/>
                    <a:lstStyle/>
                    <a:p>
                      <a:pPr algn="ctr">
                        <a:spcAft>
                          <a:spcPts val="0"/>
                        </a:spcAft>
                      </a:pPr>
                      <a:r>
                        <a:rPr lang="en-US" sz="1100">
                          <a:effectLst/>
                        </a:rPr>
                        <a:t>DESCRIPTION</a:t>
                      </a:r>
                      <a:endParaRPr lang="en-SG" sz="1200">
                        <a:effectLst/>
                        <a:latin typeface="Arial" panose="020B0604020202020204" pitchFamily="34" charset="0"/>
                        <a:ea typeface="PMingLiU" panose="02020500000000000000" pitchFamily="18" charset="-120"/>
                      </a:endParaRPr>
                    </a:p>
                  </a:txBody>
                  <a:tcPr marL="68580" marR="68580" marT="0" marB="0"/>
                </a:tc>
                <a:extLst>
                  <a:ext uri="{0D108BD9-81ED-4DB2-BD59-A6C34878D82A}">
                    <a16:rowId xmlns="" xmlns:a16="http://schemas.microsoft.com/office/drawing/2014/main" val="4282982319"/>
                  </a:ext>
                </a:extLst>
              </a:tr>
              <a:tr h="555454">
                <a:tc>
                  <a:txBody>
                    <a:bodyPr/>
                    <a:lstStyle/>
                    <a:p>
                      <a:pPr>
                        <a:spcAft>
                          <a:spcPts val="0"/>
                        </a:spcAft>
                      </a:pPr>
                      <a:r>
                        <a:rPr lang="en-US" sz="1100">
                          <a:effectLst/>
                        </a:rPr>
                        <a:t>Readings/Creative Projects</a:t>
                      </a:r>
                      <a:endParaRPr lang="en-SG" sz="1200">
                        <a:effectLst/>
                        <a:latin typeface="Arial" panose="020B0604020202020204" pitchFamily="34" charset="0"/>
                        <a:ea typeface="PMingLiU" panose="02020500000000000000" pitchFamily="18" charset="-120"/>
                      </a:endParaRPr>
                    </a:p>
                  </a:txBody>
                  <a:tcPr marL="68580" marR="68580" marT="0" marB="0"/>
                </a:tc>
                <a:tc>
                  <a:txBody>
                    <a:bodyPr/>
                    <a:lstStyle/>
                    <a:p>
                      <a:pPr>
                        <a:spcAft>
                          <a:spcPts val="0"/>
                        </a:spcAft>
                      </a:pPr>
                      <a:r>
                        <a:rPr lang="en-US" sz="1100">
                          <a:effectLst/>
                        </a:rPr>
                        <a:t>Foster group bonding and leader-ship; facilitates directed learning</a:t>
                      </a:r>
                      <a:endParaRPr lang="en-SG" sz="1200">
                        <a:effectLst/>
                        <a:latin typeface="Arial" panose="020B0604020202020204" pitchFamily="34" charset="0"/>
                        <a:ea typeface="PMingLiU" panose="02020500000000000000" pitchFamily="18" charset="-120"/>
                      </a:endParaRPr>
                    </a:p>
                  </a:txBody>
                  <a:tcPr marL="68580" marR="68580" marT="0" marB="0"/>
                </a:tc>
                <a:tc>
                  <a:txBody>
                    <a:bodyPr/>
                    <a:lstStyle/>
                    <a:p>
                      <a:pPr>
                        <a:spcAft>
                          <a:spcPts val="0"/>
                        </a:spcAft>
                      </a:pPr>
                      <a:r>
                        <a:rPr lang="en-US" sz="1100">
                          <a:effectLst/>
                        </a:rPr>
                        <a:t>Specific assignments include essays, music, videos, artwork, etc.—both in class and out.</a:t>
                      </a:r>
                      <a:endParaRPr lang="en-SG" sz="1200">
                        <a:effectLst/>
                        <a:latin typeface="Arial" panose="020B0604020202020204" pitchFamily="34" charset="0"/>
                        <a:ea typeface="PMingLiU" panose="02020500000000000000" pitchFamily="18" charset="-120"/>
                      </a:endParaRPr>
                    </a:p>
                  </a:txBody>
                  <a:tcPr marL="68580" marR="68580" marT="0" marB="0"/>
                </a:tc>
                <a:extLst>
                  <a:ext uri="{0D108BD9-81ED-4DB2-BD59-A6C34878D82A}">
                    <a16:rowId xmlns="" xmlns:a16="http://schemas.microsoft.com/office/drawing/2014/main" val="3426910559"/>
                  </a:ext>
                </a:extLst>
              </a:tr>
              <a:tr h="555454">
                <a:tc>
                  <a:txBody>
                    <a:bodyPr/>
                    <a:lstStyle/>
                    <a:p>
                      <a:pPr>
                        <a:spcAft>
                          <a:spcPts val="0"/>
                        </a:spcAft>
                      </a:pPr>
                      <a:r>
                        <a:rPr lang="en-US" sz="1100">
                          <a:effectLst/>
                        </a:rPr>
                        <a:t>Journal Writings</a:t>
                      </a:r>
                      <a:endParaRPr lang="en-SG" sz="1200">
                        <a:effectLst/>
                        <a:latin typeface="Arial" panose="020B0604020202020204" pitchFamily="34" charset="0"/>
                        <a:ea typeface="PMingLiU" panose="02020500000000000000" pitchFamily="18" charset="-120"/>
                      </a:endParaRPr>
                    </a:p>
                  </a:txBody>
                  <a:tcPr marL="68580" marR="68580" marT="0" marB="0"/>
                </a:tc>
                <a:tc>
                  <a:txBody>
                    <a:bodyPr/>
                    <a:lstStyle/>
                    <a:p>
                      <a:pPr>
                        <a:spcAft>
                          <a:spcPts val="0"/>
                        </a:spcAft>
                      </a:pPr>
                      <a:r>
                        <a:rPr lang="en-US" sz="1100">
                          <a:effectLst/>
                        </a:rPr>
                        <a:t>Foster personal growth</a:t>
                      </a:r>
                      <a:endParaRPr lang="en-SG" sz="1200">
                        <a:effectLst/>
                        <a:latin typeface="Arial" panose="020B0604020202020204" pitchFamily="34" charset="0"/>
                        <a:ea typeface="PMingLiU" panose="02020500000000000000" pitchFamily="18" charset="-120"/>
                      </a:endParaRPr>
                    </a:p>
                  </a:txBody>
                  <a:tcPr marL="68580" marR="68580" marT="0" marB="0"/>
                </a:tc>
                <a:tc>
                  <a:txBody>
                    <a:bodyPr/>
                    <a:lstStyle/>
                    <a:p>
                      <a:pPr>
                        <a:spcAft>
                          <a:spcPts val="0"/>
                        </a:spcAft>
                      </a:pPr>
                      <a:r>
                        <a:rPr lang="en-US" sz="1100">
                          <a:effectLst/>
                        </a:rPr>
                        <a:t>Student maintains a regular journal that the faculty member reads and responds to.</a:t>
                      </a:r>
                      <a:endParaRPr lang="en-SG" sz="1200">
                        <a:effectLst/>
                        <a:latin typeface="Arial" panose="020B0604020202020204" pitchFamily="34" charset="0"/>
                        <a:ea typeface="PMingLiU" panose="02020500000000000000" pitchFamily="18" charset="-120"/>
                      </a:endParaRPr>
                    </a:p>
                  </a:txBody>
                  <a:tcPr marL="68580" marR="68580" marT="0" marB="0"/>
                </a:tc>
                <a:extLst>
                  <a:ext uri="{0D108BD9-81ED-4DB2-BD59-A6C34878D82A}">
                    <a16:rowId xmlns="" xmlns:a16="http://schemas.microsoft.com/office/drawing/2014/main" val="1633279292"/>
                  </a:ext>
                </a:extLst>
              </a:tr>
              <a:tr h="555454">
                <a:tc>
                  <a:txBody>
                    <a:bodyPr/>
                    <a:lstStyle/>
                    <a:p>
                      <a:pPr>
                        <a:spcAft>
                          <a:spcPts val="0"/>
                        </a:spcAft>
                      </a:pPr>
                      <a:r>
                        <a:rPr lang="en-US" sz="1100">
                          <a:effectLst/>
                        </a:rPr>
                        <a:t>Directed Writings</a:t>
                      </a:r>
                      <a:endParaRPr lang="en-SG" sz="1200">
                        <a:effectLst/>
                        <a:latin typeface="Arial" panose="020B0604020202020204" pitchFamily="34" charset="0"/>
                        <a:ea typeface="PMingLiU" panose="02020500000000000000" pitchFamily="18" charset="-120"/>
                      </a:endParaRPr>
                    </a:p>
                  </a:txBody>
                  <a:tcPr marL="68580" marR="68580" marT="0" marB="0"/>
                </a:tc>
                <a:tc>
                  <a:txBody>
                    <a:bodyPr/>
                    <a:lstStyle/>
                    <a:p>
                      <a:pPr>
                        <a:spcAft>
                          <a:spcPts val="0"/>
                        </a:spcAft>
                      </a:pPr>
                      <a:r>
                        <a:rPr lang="en-US" sz="1100">
                          <a:effectLst/>
                        </a:rPr>
                        <a:t>Foster directed learning</a:t>
                      </a:r>
                      <a:endParaRPr lang="en-SG" sz="1200">
                        <a:effectLst/>
                        <a:latin typeface="Arial" panose="020B0604020202020204" pitchFamily="34" charset="0"/>
                        <a:ea typeface="PMingLiU" panose="02020500000000000000" pitchFamily="18" charset="-120"/>
                      </a:endParaRPr>
                    </a:p>
                  </a:txBody>
                  <a:tcPr marL="68580" marR="68580" marT="0" marB="0"/>
                </a:tc>
                <a:tc>
                  <a:txBody>
                    <a:bodyPr/>
                    <a:lstStyle/>
                    <a:p>
                      <a:pPr>
                        <a:spcAft>
                          <a:spcPts val="0"/>
                        </a:spcAft>
                      </a:pPr>
                      <a:r>
                        <a:rPr lang="en-US" sz="1100">
                          <a:effectLst/>
                        </a:rPr>
                        <a:t>Student produces essays that address specific questions or issues required by the instructor.</a:t>
                      </a:r>
                      <a:endParaRPr lang="en-SG" sz="1200">
                        <a:effectLst/>
                        <a:latin typeface="Arial" panose="020B0604020202020204" pitchFamily="34" charset="0"/>
                        <a:ea typeface="PMingLiU" panose="02020500000000000000" pitchFamily="18" charset="-120"/>
                      </a:endParaRPr>
                    </a:p>
                  </a:txBody>
                  <a:tcPr marL="68580" marR="68580" marT="0" marB="0"/>
                </a:tc>
                <a:extLst>
                  <a:ext uri="{0D108BD9-81ED-4DB2-BD59-A6C34878D82A}">
                    <a16:rowId xmlns="" xmlns:a16="http://schemas.microsoft.com/office/drawing/2014/main" val="1659554307"/>
                  </a:ext>
                </a:extLst>
              </a:tr>
              <a:tr h="555454">
                <a:tc>
                  <a:txBody>
                    <a:bodyPr/>
                    <a:lstStyle/>
                    <a:p>
                      <a:pPr>
                        <a:spcAft>
                          <a:spcPts val="0"/>
                        </a:spcAft>
                      </a:pPr>
                      <a:r>
                        <a:rPr lang="en-US" sz="1100">
                          <a:effectLst/>
                        </a:rPr>
                        <a:t>“Feelings-Oriented” Oral Reflection</a:t>
                      </a:r>
                      <a:endParaRPr lang="en-SG" sz="1200">
                        <a:effectLst/>
                        <a:latin typeface="Arial" panose="020B0604020202020204" pitchFamily="34" charset="0"/>
                        <a:ea typeface="PMingLiU" panose="02020500000000000000" pitchFamily="18" charset="-120"/>
                      </a:endParaRPr>
                    </a:p>
                  </a:txBody>
                  <a:tcPr marL="68580" marR="68580" marT="0" marB="0"/>
                </a:tc>
                <a:tc>
                  <a:txBody>
                    <a:bodyPr/>
                    <a:lstStyle/>
                    <a:p>
                      <a:pPr>
                        <a:spcAft>
                          <a:spcPts val="0"/>
                        </a:spcAft>
                      </a:pPr>
                      <a:r>
                        <a:rPr lang="en-US" sz="1100">
                          <a:effectLst/>
                        </a:rPr>
                        <a:t>Fosters group bonding and trust</a:t>
                      </a:r>
                      <a:endParaRPr lang="en-SG" sz="1200">
                        <a:effectLst/>
                        <a:latin typeface="Arial" panose="020B0604020202020204" pitchFamily="34" charset="0"/>
                        <a:ea typeface="PMingLiU" panose="02020500000000000000" pitchFamily="18" charset="-120"/>
                      </a:endParaRPr>
                    </a:p>
                  </a:txBody>
                  <a:tcPr marL="68580" marR="68580" marT="0" marB="0"/>
                </a:tc>
                <a:tc>
                  <a:txBody>
                    <a:bodyPr/>
                    <a:lstStyle/>
                    <a:p>
                      <a:pPr>
                        <a:spcAft>
                          <a:spcPts val="0"/>
                        </a:spcAft>
                      </a:pPr>
                      <a:r>
                        <a:rPr lang="en-US" sz="1100">
                          <a:effectLst/>
                        </a:rPr>
                        <a:t>Class members participate in a group discussion regarding their service experiences.</a:t>
                      </a:r>
                      <a:endParaRPr lang="en-SG" sz="1200">
                        <a:effectLst/>
                        <a:latin typeface="Arial" panose="020B0604020202020204" pitchFamily="34" charset="0"/>
                        <a:ea typeface="PMingLiU" panose="02020500000000000000" pitchFamily="18" charset="-120"/>
                      </a:endParaRPr>
                    </a:p>
                  </a:txBody>
                  <a:tcPr marL="68580" marR="68580" marT="0" marB="0"/>
                </a:tc>
                <a:extLst>
                  <a:ext uri="{0D108BD9-81ED-4DB2-BD59-A6C34878D82A}">
                    <a16:rowId xmlns="" xmlns:a16="http://schemas.microsoft.com/office/drawing/2014/main" val="2353032225"/>
                  </a:ext>
                </a:extLst>
              </a:tr>
              <a:tr h="740606">
                <a:tc>
                  <a:txBody>
                    <a:bodyPr/>
                    <a:lstStyle/>
                    <a:p>
                      <a:pPr>
                        <a:spcAft>
                          <a:spcPts val="0"/>
                        </a:spcAft>
                      </a:pPr>
                      <a:r>
                        <a:rPr lang="en-US" sz="1100">
                          <a:effectLst/>
                        </a:rPr>
                        <a:t>“Student As Expert” Oral Reflection</a:t>
                      </a:r>
                      <a:endParaRPr lang="en-SG" sz="1200">
                        <a:effectLst/>
                        <a:latin typeface="Arial" panose="020B0604020202020204" pitchFamily="34" charset="0"/>
                        <a:ea typeface="PMingLiU" panose="02020500000000000000" pitchFamily="18" charset="-120"/>
                      </a:endParaRPr>
                    </a:p>
                  </a:txBody>
                  <a:tcPr marL="68580" marR="68580" marT="0" marB="0"/>
                </a:tc>
                <a:tc>
                  <a:txBody>
                    <a:bodyPr/>
                    <a:lstStyle/>
                    <a:p>
                      <a:pPr>
                        <a:spcAft>
                          <a:spcPts val="0"/>
                        </a:spcAft>
                      </a:pPr>
                      <a:r>
                        <a:rPr lang="en-US" sz="1100">
                          <a:effectLst/>
                        </a:rPr>
                        <a:t>Fosters citizenship, leadership, and cognitive learning</a:t>
                      </a:r>
                      <a:endParaRPr lang="en-SG" sz="1200">
                        <a:effectLst/>
                        <a:latin typeface="Arial" panose="020B0604020202020204" pitchFamily="34" charset="0"/>
                        <a:ea typeface="PMingLiU" panose="02020500000000000000" pitchFamily="18" charset="-120"/>
                      </a:endParaRPr>
                    </a:p>
                  </a:txBody>
                  <a:tcPr marL="68580" marR="68580" marT="0" marB="0"/>
                </a:tc>
                <a:tc>
                  <a:txBody>
                    <a:bodyPr/>
                    <a:lstStyle/>
                    <a:p>
                      <a:pPr>
                        <a:spcAft>
                          <a:spcPts val="0"/>
                        </a:spcAft>
                      </a:pPr>
                      <a:r>
                        <a:rPr lang="en-US" sz="1100">
                          <a:effectLst/>
                        </a:rPr>
                        <a:t>Student leads a classroom session providing a critique of a reading assignment or presenting a solution to a problem.</a:t>
                      </a:r>
                      <a:endParaRPr lang="en-SG" sz="1200">
                        <a:effectLst/>
                        <a:latin typeface="Arial" panose="020B0604020202020204" pitchFamily="34" charset="0"/>
                        <a:ea typeface="PMingLiU" panose="02020500000000000000" pitchFamily="18" charset="-120"/>
                      </a:endParaRPr>
                    </a:p>
                  </a:txBody>
                  <a:tcPr marL="68580" marR="68580" marT="0" marB="0"/>
                </a:tc>
                <a:extLst>
                  <a:ext uri="{0D108BD9-81ED-4DB2-BD59-A6C34878D82A}">
                    <a16:rowId xmlns="" xmlns:a16="http://schemas.microsoft.com/office/drawing/2014/main" val="87825866"/>
                  </a:ext>
                </a:extLst>
              </a:tr>
              <a:tr h="555454">
                <a:tc>
                  <a:txBody>
                    <a:bodyPr/>
                    <a:lstStyle/>
                    <a:p>
                      <a:pPr>
                        <a:spcAft>
                          <a:spcPts val="0"/>
                        </a:spcAft>
                      </a:pPr>
                      <a:r>
                        <a:rPr lang="en-US" sz="1100">
                          <a:effectLst/>
                        </a:rPr>
                        <a:t>“Cognitive Teaching” Oral Reflection</a:t>
                      </a:r>
                      <a:endParaRPr lang="en-SG" sz="1200">
                        <a:effectLst/>
                        <a:latin typeface="Arial" panose="020B0604020202020204" pitchFamily="34" charset="0"/>
                        <a:ea typeface="PMingLiU" panose="02020500000000000000" pitchFamily="18" charset="-120"/>
                      </a:endParaRPr>
                    </a:p>
                  </a:txBody>
                  <a:tcPr marL="68580" marR="68580" marT="0" marB="0"/>
                </a:tc>
                <a:tc>
                  <a:txBody>
                    <a:bodyPr/>
                    <a:lstStyle/>
                    <a:p>
                      <a:pPr>
                        <a:spcAft>
                          <a:spcPts val="0"/>
                        </a:spcAft>
                      </a:pPr>
                      <a:r>
                        <a:rPr lang="en-US" sz="1100">
                          <a:effectLst/>
                        </a:rPr>
                        <a:t>Fosters leadership, directed learning, cognitive learning, personal growth, and critical thinking</a:t>
                      </a:r>
                      <a:endParaRPr lang="en-SG" sz="1200">
                        <a:effectLst/>
                        <a:latin typeface="Arial" panose="020B0604020202020204" pitchFamily="34" charset="0"/>
                        <a:ea typeface="PMingLiU" panose="02020500000000000000" pitchFamily="18" charset="-120"/>
                      </a:endParaRPr>
                    </a:p>
                  </a:txBody>
                  <a:tcPr marL="68580" marR="68580" marT="0" marB="0"/>
                </a:tc>
                <a:tc>
                  <a:txBody>
                    <a:bodyPr/>
                    <a:lstStyle/>
                    <a:p>
                      <a:pPr>
                        <a:spcAft>
                          <a:spcPts val="0"/>
                        </a:spcAft>
                      </a:pPr>
                      <a:r>
                        <a:rPr lang="en-US" sz="1100" dirty="0">
                          <a:effectLst/>
                        </a:rPr>
                        <a:t>The faculty member leads a teaching session that fosters critical thinking skills and problem solving.</a:t>
                      </a:r>
                      <a:endParaRPr lang="en-SG" sz="1200" dirty="0">
                        <a:effectLst/>
                        <a:latin typeface="Arial" panose="020B0604020202020204" pitchFamily="34" charset="0"/>
                        <a:ea typeface="PMingLiU" panose="02020500000000000000" pitchFamily="18" charset="-120"/>
                      </a:endParaRPr>
                    </a:p>
                  </a:txBody>
                  <a:tcPr marL="68580" marR="68580" marT="0" marB="0"/>
                </a:tc>
                <a:extLst>
                  <a:ext uri="{0D108BD9-81ED-4DB2-BD59-A6C34878D82A}">
                    <a16:rowId xmlns="" xmlns:a16="http://schemas.microsoft.com/office/drawing/2014/main" val="1469079804"/>
                  </a:ext>
                </a:extLst>
              </a:tr>
            </a:tbl>
          </a:graphicData>
        </a:graphic>
      </p:graphicFrame>
      <p:sp>
        <p:nvSpPr>
          <p:cNvPr id="5" name="Rectangle 1"/>
          <p:cNvSpPr>
            <a:spLocks noChangeArrowheads="1"/>
          </p:cNvSpPr>
          <p:nvPr/>
        </p:nvSpPr>
        <p:spPr bwMode="auto">
          <a:xfrm>
            <a:off x="-624007" y="32423"/>
            <a:ext cx="10392013" cy="392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52352" rIns="91440" bIns="38088"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3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439494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533400"/>
            <a:ext cx="8856984" cy="990600"/>
          </a:xfrm>
        </p:spPr>
        <p:txBody>
          <a:bodyPr>
            <a:normAutofit fontScale="90000"/>
          </a:bodyPr>
          <a:lstStyle/>
          <a:p>
            <a:r>
              <a:rPr lang="en-SG" dirty="0" smtClean="0"/>
              <a:t/>
            </a:r>
            <a:br>
              <a:rPr lang="en-SG" dirty="0" smtClean="0"/>
            </a:br>
            <a:r>
              <a:rPr lang="en-SG" sz="3600" dirty="0" smtClean="0"/>
              <a:t>Principles </a:t>
            </a:r>
            <a:r>
              <a:rPr lang="en-SG" sz="3600" dirty="0"/>
              <a:t>of Good Practice for Effective Reflection: </a:t>
            </a:r>
            <a:r>
              <a:rPr lang="en-SG" dirty="0"/>
              <a:t/>
            </a:r>
            <a:br>
              <a:rPr lang="en-SG" dirty="0"/>
            </a:br>
            <a:endParaRPr lang="en-SG" dirty="0"/>
          </a:p>
        </p:txBody>
      </p:sp>
      <p:sp>
        <p:nvSpPr>
          <p:cNvPr id="3" name="Content Placeholder 2"/>
          <p:cNvSpPr>
            <a:spLocks noGrp="1"/>
          </p:cNvSpPr>
          <p:nvPr>
            <p:ph idx="1"/>
          </p:nvPr>
        </p:nvSpPr>
        <p:spPr/>
        <p:txBody>
          <a:bodyPr>
            <a:normAutofit fontScale="62500" lnSpcReduction="20000"/>
          </a:bodyPr>
          <a:lstStyle/>
          <a:p>
            <a:pPr>
              <a:buFont typeface="Wingdings" panose="05000000000000000000" pitchFamily="2" charset="2"/>
              <a:buChar char="ü"/>
            </a:pPr>
            <a:r>
              <a:rPr lang="en-SG" dirty="0" smtClean="0"/>
              <a:t>links </a:t>
            </a:r>
            <a:r>
              <a:rPr lang="en-SG" dirty="0"/>
              <a:t>service objectives to the course objectives by integrating the service experience with course learning; </a:t>
            </a:r>
          </a:p>
          <a:p>
            <a:pPr>
              <a:buFont typeface="Wingdings" panose="05000000000000000000" pitchFamily="2" charset="2"/>
              <a:buChar char="ü"/>
            </a:pPr>
            <a:r>
              <a:rPr lang="en-SG" dirty="0" smtClean="0"/>
              <a:t>is </a:t>
            </a:r>
            <a:r>
              <a:rPr lang="en-SG" dirty="0"/>
              <a:t>guided and purposeful; </a:t>
            </a:r>
          </a:p>
          <a:p>
            <a:pPr>
              <a:buFont typeface="Wingdings" panose="05000000000000000000" pitchFamily="2" charset="2"/>
              <a:buChar char="ü"/>
            </a:pPr>
            <a:r>
              <a:rPr lang="en-SG" dirty="0" smtClean="0"/>
              <a:t>occurs </a:t>
            </a:r>
            <a:r>
              <a:rPr lang="en-SG" dirty="0"/>
              <a:t>regularly within the course; </a:t>
            </a:r>
          </a:p>
          <a:p>
            <a:pPr>
              <a:buFont typeface="Wingdings" panose="05000000000000000000" pitchFamily="2" charset="2"/>
              <a:buChar char="ü"/>
            </a:pPr>
            <a:r>
              <a:rPr lang="en-SG" dirty="0" smtClean="0"/>
              <a:t>includes </a:t>
            </a:r>
            <a:r>
              <a:rPr lang="en-SG" dirty="0"/>
              <a:t>components that can be evaluated according to well-defined criteria; </a:t>
            </a:r>
          </a:p>
          <a:p>
            <a:pPr>
              <a:buFont typeface="Wingdings" panose="05000000000000000000" pitchFamily="2" charset="2"/>
              <a:buChar char="ü"/>
            </a:pPr>
            <a:r>
              <a:rPr lang="en-SG" dirty="0" smtClean="0"/>
              <a:t>provides </a:t>
            </a:r>
            <a:r>
              <a:rPr lang="en-SG" dirty="0"/>
              <a:t>opportunities for both private and public reflection; </a:t>
            </a:r>
          </a:p>
          <a:p>
            <a:pPr>
              <a:buFont typeface="Wingdings" panose="05000000000000000000" pitchFamily="2" charset="2"/>
              <a:buChar char="ü"/>
            </a:pPr>
            <a:r>
              <a:rPr lang="en-SG" dirty="0" smtClean="0"/>
              <a:t>fosters </a:t>
            </a:r>
            <a:r>
              <a:rPr lang="en-SG" dirty="0"/>
              <a:t>civic responsibility; </a:t>
            </a:r>
          </a:p>
          <a:p>
            <a:pPr>
              <a:buFont typeface="Wingdings" panose="05000000000000000000" pitchFamily="2" charset="2"/>
              <a:buChar char="ü"/>
            </a:pPr>
            <a:r>
              <a:rPr lang="en-SG" dirty="0" err="1" smtClean="0"/>
              <a:t>Eyler</a:t>
            </a:r>
            <a:r>
              <a:rPr lang="en-SG" dirty="0"/>
              <a:t>, Giles and </a:t>
            </a:r>
            <a:r>
              <a:rPr lang="en-SG" dirty="0" err="1"/>
              <a:t>Schmiedes</a:t>
            </a:r>
            <a:r>
              <a:rPr lang="en-SG" dirty="0"/>
              <a:t>, A Practitioner’s Guide to Reflection in Service-Learning identify “The 4 Cs of Reflection</a:t>
            </a:r>
            <a:r>
              <a:rPr lang="en-SG" dirty="0" smtClean="0"/>
              <a:t>”</a:t>
            </a:r>
          </a:p>
          <a:p>
            <a:pPr marL="0" indent="0">
              <a:buNone/>
            </a:pPr>
            <a:endParaRPr lang="en-SG" dirty="0"/>
          </a:p>
          <a:p>
            <a:r>
              <a:rPr lang="en-SG" sz="2600" dirty="0"/>
              <a:t>1.	</a:t>
            </a:r>
            <a:r>
              <a:rPr lang="en-SG" sz="2600" b="1" u="sng" dirty="0">
                <a:solidFill>
                  <a:srgbClr val="FF0000"/>
                </a:solidFill>
              </a:rPr>
              <a:t>Continuous </a:t>
            </a:r>
            <a:r>
              <a:rPr lang="en-SG" sz="2600" dirty="0"/>
              <a:t>in time frame.  an ongoing part of the learner’s education and service involvement, this allows students to formulate new ideas following Kolb’s Cycle of Learning</a:t>
            </a:r>
          </a:p>
          <a:p>
            <a:r>
              <a:rPr lang="en-SG" sz="2600" dirty="0"/>
              <a:t>2.	</a:t>
            </a:r>
            <a:r>
              <a:rPr lang="en-SG" sz="2600" b="1" u="sng" dirty="0">
                <a:solidFill>
                  <a:srgbClr val="FF0000"/>
                </a:solidFill>
              </a:rPr>
              <a:t>Connected</a:t>
            </a:r>
            <a:r>
              <a:rPr lang="en-SG" sz="2600" dirty="0"/>
              <a:t> to the intellectual and academic needs of those involved.  This is where the connection between real life experiences and course material are compared and become relevant. </a:t>
            </a:r>
          </a:p>
          <a:p>
            <a:r>
              <a:rPr lang="en-SG" sz="2600" dirty="0"/>
              <a:t>3.	</a:t>
            </a:r>
            <a:r>
              <a:rPr lang="en-SG" sz="2600" b="1" u="sng" dirty="0">
                <a:solidFill>
                  <a:srgbClr val="FF0000"/>
                </a:solidFill>
              </a:rPr>
              <a:t>Challenging</a:t>
            </a:r>
            <a:r>
              <a:rPr lang="en-SG" sz="2600" dirty="0"/>
              <a:t> to assumptions and complacency.  Reflection must challenge students and provoke thought in a more critical way.</a:t>
            </a:r>
          </a:p>
          <a:p>
            <a:r>
              <a:rPr lang="en-SG" sz="2600" dirty="0"/>
              <a:t>4.	</a:t>
            </a:r>
            <a:r>
              <a:rPr lang="en-SG" sz="2600" b="1" u="sng" dirty="0">
                <a:solidFill>
                  <a:srgbClr val="FF0000"/>
                </a:solidFill>
              </a:rPr>
              <a:t>Contextualized</a:t>
            </a:r>
            <a:r>
              <a:rPr lang="en-SG" sz="2600" dirty="0"/>
              <a:t> in terms of design and setting.  Faculty determine if the reflection is appropriate for the context of the </a:t>
            </a:r>
            <a:r>
              <a:rPr lang="en-SG" sz="2600" dirty="0" err="1"/>
              <a:t>service-learning</a:t>
            </a:r>
            <a:r>
              <a:rPr lang="en-SG" sz="2600" dirty="0"/>
              <a:t> experience, thus adding to the linkage between thinking about course content and actually applying it.</a:t>
            </a:r>
          </a:p>
          <a:p>
            <a:endParaRPr lang="en-SG" dirty="0"/>
          </a:p>
        </p:txBody>
      </p:sp>
    </p:spTree>
    <p:extLst>
      <p:ext uri="{BB962C8B-B14F-4D97-AF65-F5344CB8AC3E}">
        <p14:creationId xmlns:p14="http://schemas.microsoft.com/office/powerpoint/2010/main" val="28201813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 </a:t>
            </a:r>
            <a:endParaRPr lang="en-SG" dirty="0"/>
          </a:p>
        </p:txBody>
      </p:sp>
      <p:pic>
        <p:nvPicPr>
          <p:cNvPr id="5" name="Content Placeholder 4"/>
          <p:cNvPicPr>
            <a:picLocks noGrp="1" noChangeAspect="1"/>
          </p:cNvPicPr>
          <p:nvPr>
            <p:ph idx="1"/>
          </p:nvPr>
        </p:nvPicPr>
        <p:blipFill>
          <a:blip r:embed="rId2"/>
          <a:stretch>
            <a:fillRect/>
          </a:stretch>
        </p:blipFill>
        <p:spPr>
          <a:xfrm>
            <a:off x="647564" y="1484784"/>
            <a:ext cx="7848872" cy="4104455"/>
          </a:xfrm>
          <a:prstGeom prst="rect">
            <a:avLst/>
          </a:prstGeom>
        </p:spPr>
      </p:pic>
    </p:spTree>
    <p:extLst>
      <p:ext uri="{BB962C8B-B14F-4D97-AF65-F5344CB8AC3E}">
        <p14:creationId xmlns:p14="http://schemas.microsoft.com/office/powerpoint/2010/main" val="25027996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SG" altLang="zh-TW" sz="4800" dirty="0" smtClean="0"/>
              <a:t>Let’s Brainstorm Reflection Questions &amp; Guidelines together</a:t>
            </a:r>
            <a:endParaRPr lang="zh-TW" altLang="en-US" sz="4800" dirty="0"/>
          </a:p>
        </p:txBody>
      </p:sp>
      <p:pic>
        <p:nvPicPr>
          <p:cNvPr id="2" name="Picture 1"/>
          <p:cNvPicPr>
            <a:picLocks noChangeAspect="1"/>
          </p:cNvPicPr>
          <p:nvPr/>
        </p:nvPicPr>
        <p:blipFill>
          <a:blip r:embed="rId2"/>
          <a:stretch>
            <a:fillRect/>
          </a:stretch>
        </p:blipFill>
        <p:spPr>
          <a:xfrm>
            <a:off x="1115616" y="3933056"/>
            <a:ext cx="1702845" cy="1790700"/>
          </a:xfrm>
          <a:prstGeom prst="rect">
            <a:avLst/>
          </a:prstGeom>
        </p:spPr>
      </p:pic>
      <p:sp>
        <p:nvSpPr>
          <p:cNvPr id="3" name="TextBox 2"/>
          <p:cNvSpPr txBox="1"/>
          <p:nvPr/>
        </p:nvSpPr>
        <p:spPr>
          <a:xfrm>
            <a:off x="3563888" y="4221088"/>
            <a:ext cx="4891083" cy="1200329"/>
          </a:xfrm>
          <a:prstGeom prst="rect">
            <a:avLst/>
          </a:prstGeom>
          <a:noFill/>
        </p:spPr>
        <p:txBody>
          <a:bodyPr wrap="none" rtlCol="0">
            <a:spAutoFit/>
          </a:bodyPr>
          <a:lstStyle/>
          <a:p>
            <a:r>
              <a:rPr lang="en-SG" dirty="0" smtClean="0"/>
              <a:t>Group 1: Reflection Questions </a:t>
            </a:r>
          </a:p>
          <a:p>
            <a:r>
              <a:rPr lang="en-SG" dirty="0" smtClean="0"/>
              <a:t>Group 2: Guidelines for developing reflection  </a:t>
            </a:r>
          </a:p>
          <a:p>
            <a:endParaRPr lang="en-SG" dirty="0"/>
          </a:p>
          <a:p>
            <a:r>
              <a:rPr lang="en-SG" dirty="0" smtClean="0"/>
              <a:t>15 </a:t>
            </a:r>
            <a:r>
              <a:rPr lang="en-SG" dirty="0" err="1" smtClean="0"/>
              <a:t>mins</a:t>
            </a:r>
            <a:r>
              <a:rPr lang="en-SG" dirty="0" smtClean="0"/>
              <a:t> for discussion; 10mins for report back</a:t>
            </a:r>
            <a:endParaRPr lang="en-SG" dirty="0"/>
          </a:p>
        </p:txBody>
      </p:sp>
    </p:spTree>
    <p:extLst>
      <p:ext uri="{BB962C8B-B14F-4D97-AF65-F5344CB8AC3E}">
        <p14:creationId xmlns:p14="http://schemas.microsoft.com/office/powerpoint/2010/main" val="17328356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990600"/>
          </a:xfrm>
        </p:spPr>
        <p:txBody>
          <a:bodyPr>
            <a:normAutofit fontScale="90000"/>
          </a:bodyPr>
          <a:lstStyle/>
          <a:p>
            <a:pPr algn="ctr"/>
            <a:r>
              <a:rPr lang="en-SG" dirty="0"/>
              <a:t>Guided Reflection Questions </a:t>
            </a:r>
            <a:br>
              <a:rPr lang="en-SG" dirty="0"/>
            </a:br>
            <a:r>
              <a:rPr lang="en-SG" sz="1300" dirty="0"/>
              <a:t>SINCERITY is the most important element when answering reflection questions. </a:t>
            </a:r>
            <a:br>
              <a:rPr lang="en-SG" sz="1300" dirty="0"/>
            </a:br>
            <a:r>
              <a:rPr lang="en-SG" sz="1100" dirty="0"/>
              <a:t>https://sites.google.com/a/austincc.edu/service-learning/sample-guided-reflection-questions</a:t>
            </a:r>
            <a:br>
              <a:rPr lang="en-SG" sz="1100" dirty="0"/>
            </a:br>
            <a:endParaRPr lang="en-SG" sz="1100" dirty="0"/>
          </a:p>
        </p:txBody>
      </p:sp>
      <p:sp>
        <p:nvSpPr>
          <p:cNvPr id="3" name="Content Placeholder 2"/>
          <p:cNvSpPr>
            <a:spLocks noGrp="1"/>
          </p:cNvSpPr>
          <p:nvPr>
            <p:ph idx="1"/>
          </p:nvPr>
        </p:nvSpPr>
        <p:spPr>
          <a:xfrm>
            <a:off x="457200" y="1340768"/>
            <a:ext cx="8229600" cy="5136232"/>
          </a:xfrm>
        </p:spPr>
        <p:txBody>
          <a:bodyPr>
            <a:normAutofit fontScale="25000" lnSpcReduction="20000"/>
          </a:bodyPr>
          <a:lstStyle/>
          <a:p>
            <a:endParaRPr lang="en-SG" sz="4800" dirty="0"/>
          </a:p>
          <a:p>
            <a:pPr marL="0" indent="0">
              <a:buNone/>
            </a:pPr>
            <a:r>
              <a:rPr lang="en-SG" sz="4800" dirty="0" smtClean="0"/>
              <a:t>Before </a:t>
            </a:r>
            <a:r>
              <a:rPr lang="en-SG" sz="4800" dirty="0"/>
              <a:t>Students Begin their Service-Learning Assignment </a:t>
            </a:r>
          </a:p>
          <a:p>
            <a:endParaRPr lang="en-SG" sz="4800" dirty="0"/>
          </a:p>
          <a:p>
            <a:r>
              <a:rPr lang="en-SG" sz="4800" dirty="0"/>
              <a:t>1. What do you imagine your community partner site is like? </a:t>
            </a:r>
          </a:p>
          <a:p>
            <a:endParaRPr lang="en-SG" sz="4800" dirty="0"/>
          </a:p>
          <a:p>
            <a:r>
              <a:rPr lang="en-SG" sz="4800" dirty="0"/>
              <a:t>2. What are some personal perceptions that you have about the agency you will be working with? </a:t>
            </a:r>
          </a:p>
          <a:p>
            <a:endParaRPr lang="en-SG" sz="4800" dirty="0"/>
          </a:p>
          <a:p>
            <a:r>
              <a:rPr lang="en-SG" sz="4800" dirty="0"/>
              <a:t>3. What are some of your perceptions or beliefs about the population you will be serving? </a:t>
            </a:r>
          </a:p>
          <a:p>
            <a:endParaRPr lang="en-SG" sz="4800" dirty="0"/>
          </a:p>
          <a:p>
            <a:r>
              <a:rPr lang="en-SG" sz="4800" dirty="0"/>
              <a:t>4. What is the identified problem/community need? </a:t>
            </a:r>
          </a:p>
          <a:p>
            <a:endParaRPr lang="en-SG" sz="4800" dirty="0"/>
          </a:p>
          <a:p>
            <a:r>
              <a:rPr lang="en-SG" sz="4800" dirty="0"/>
              <a:t>5. How is your community partner site addressing that need? </a:t>
            </a:r>
          </a:p>
          <a:p>
            <a:endParaRPr lang="en-SG" sz="4800" dirty="0"/>
          </a:p>
          <a:p>
            <a:r>
              <a:rPr lang="en-SG" sz="4800" dirty="0"/>
              <a:t>6. Why are you needed? </a:t>
            </a:r>
          </a:p>
          <a:p>
            <a:endParaRPr lang="en-SG" sz="4800" dirty="0"/>
          </a:p>
          <a:p>
            <a:r>
              <a:rPr lang="en-SG" sz="4800" dirty="0"/>
              <a:t>7. What fear, if any, do you have about working in the community? </a:t>
            </a:r>
          </a:p>
          <a:p>
            <a:endParaRPr lang="en-SG" sz="4800" dirty="0"/>
          </a:p>
          <a:p>
            <a:r>
              <a:rPr lang="en-SG" sz="4800" dirty="0"/>
              <a:t>8. What do you hope to gain from this experience? </a:t>
            </a:r>
          </a:p>
          <a:p>
            <a:endParaRPr lang="en-SG" sz="4800" dirty="0"/>
          </a:p>
          <a:p>
            <a:r>
              <a:rPr lang="en-SG" sz="4800" dirty="0"/>
              <a:t>9. How does your </a:t>
            </a:r>
            <a:r>
              <a:rPr lang="en-SG" sz="4800" dirty="0" err="1"/>
              <a:t>service-learning</a:t>
            </a:r>
            <a:r>
              <a:rPr lang="en-SG" sz="4800" dirty="0"/>
              <a:t> experience relate to the learning objectives of the course? </a:t>
            </a:r>
          </a:p>
          <a:p>
            <a:endParaRPr lang="en-SG" sz="4800" dirty="0"/>
          </a:p>
          <a:p>
            <a:r>
              <a:rPr lang="en-SG" sz="4800" dirty="0"/>
              <a:t>10. What would you like to change about your community? </a:t>
            </a:r>
          </a:p>
          <a:p>
            <a:endParaRPr lang="en-SG" sz="4800" dirty="0"/>
          </a:p>
          <a:p>
            <a:r>
              <a:rPr lang="en-SG" sz="4800" dirty="0"/>
              <a:t>11. Report a civic experience you have had in the past. Include comments about what type of difference you made to those you served. How did you feel about your service? What if any attitudes or beliefs changed for you as a result of your service? </a:t>
            </a:r>
          </a:p>
          <a:p>
            <a:endParaRPr lang="en-SG" sz="4800" dirty="0"/>
          </a:p>
          <a:p>
            <a:r>
              <a:rPr lang="en-SG" sz="4800" dirty="0"/>
              <a:t>12. What communities/identity groups are you a member of? How might this be related with your commitment to service? </a:t>
            </a:r>
          </a:p>
          <a:p>
            <a:endParaRPr lang="en-SG" dirty="0"/>
          </a:p>
          <a:p>
            <a:endParaRPr lang="en-SG" dirty="0"/>
          </a:p>
        </p:txBody>
      </p:sp>
    </p:spTree>
    <p:extLst>
      <p:ext uri="{BB962C8B-B14F-4D97-AF65-F5344CB8AC3E}">
        <p14:creationId xmlns:p14="http://schemas.microsoft.com/office/powerpoint/2010/main" val="2073297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990600"/>
          </a:xfrm>
        </p:spPr>
        <p:txBody>
          <a:bodyPr>
            <a:normAutofit fontScale="90000"/>
          </a:bodyPr>
          <a:lstStyle/>
          <a:p>
            <a:pPr algn="ctr"/>
            <a:r>
              <a:rPr lang="en-SG" dirty="0"/>
              <a:t>Guided Reflection Questions </a:t>
            </a:r>
            <a:br>
              <a:rPr lang="en-SG" dirty="0"/>
            </a:br>
            <a:r>
              <a:rPr lang="en-SG" sz="1300" dirty="0"/>
              <a:t>SINCERITY is the most important element when answering reflection questions. </a:t>
            </a:r>
            <a:br>
              <a:rPr lang="en-SG" sz="1300" dirty="0"/>
            </a:br>
            <a:r>
              <a:rPr lang="en-SG" sz="1100" dirty="0"/>
              <a:t>https://sites.google.com/a/austincc.edu/service-learning/sample-guided-reflection-questions</a:t>
            </a:r>
            <a:r>
              <a:rPr lang="en-SG" sz="1300" dirty="0"/>
              <a:t/>
            </a:r>
            <a:br>
              <a:rPr lang="en-SG" sz="1300" dirty="0"/>
            </a:br>
            <a:r>
              <a:rPr lang="en-SG" sz="1300" dirty="0"/>
              <a:t/>
            </a:r>
            <a:br>
              <a:rPr lang="en-SG" sz="1300" dirty="0"/>
            </a:br>
            <a:endParaRPr lang="en-SG" sz="1300" dirty="0"/>
          </a:p>
        </p:txBody>
      </p:sp>
      <p:sp>
        <p:nvSpPr>
          <p:cNvPr id="3" name="Content Placeholder 2"/>
          <p:cNvSpPr>
            <a:spLocks noGrp="1"/>
          </p:cNvSpPr>
          <p:nvPr>
            <p:ph idx="1"/>
          </p:nvPr>
        </p:nvSpPr>
        <p:spPr>
          <a:xfrm>
            <a:off x="457200" y="908720"/>
            <a:ext cx="8229600" cy="5568280"/>
          </a:xfrm>
        </p:spPr>
        <p:txBody>
          <a:bodyPr>
            <a:normAutofit fontScale="25000" lnSpcReduction="20000"/>
          </a:bodyPr>
          <a:lstStyle/>
          <a:p>
            <a:pPr marL="0" indent="0">
              <a:buNone/>
            </a:pPr>
            <a:endParaRPr lang="en-SG" sz="6400" dirty="0"/>
          </a:p>
          <a:p>
            <a:r>
              <a:rPr lang="en-SG" sz="6400" dirty="0"/>
              <a:t>During Students Service-Learning Assignment </a:t>
            </a:r>
            <a:endParaRPr lang="en-SG" sz="4400" dirty="0"/>
          </a:p>
          <a:p>
            <a:r>
              <a:rPr lang="en-SG" sz="4400" dirty="0"/>
              <a:t>1. How is your </a:t>
            </a:r>
            <a:r>
              <a:rPr lang="en-SG" sz="4400" dirty="0" err="1"/>
              <a:t>service-learning</a:t>
            </a:r>
            <a:r>
              <a:rPr lang="en-SG" sz="4400" dirty="0"/>
              <a:t> experience related to the readings, discussions, and lectures in class? </a:t>
            </a:r>
          </a:p>
          <a:p>
            <a:r>
              <a:rPr lang="en-SG" sz="4400" dirty="0"/>
              <a:t>2. What have you done this week to make a difference? </a:t>
            </a:r>
          </a:p>
          <a:p>
            <a:r>
              <a:rPr lang="en-SG" sz="4400" dirty="0"/>
              <a:t>3. What happened? </a:t>
            </a:r>
          </a:p>
          <a:p>
            <a:r>
              <a:rPr lang="en-SG" sz="4400" dirty="0"/>
              <a:t>4. What did you observe?</a:t>
            </a:r>
          </a:p>
          <a:p>
            <a:r>
              <a:rPr lang="en-SG" sz="4400" dirty="0"/>
              <a:t>5. What issue is being addressed or population is being served</a:t>
            </a:r>
            <a:r>
              <a:rPr lang="en-SG" sz="4400" dirty="0" smtClean="0"/>
              <a:t>?</a:t>
            </a:r>
            <a:endParaRPr lang="en-SG" sz="4400" dirty="0"/>
          </a:p>
          <a:p>
            <a:r>
              <a:rPr lang="en-SG" sz="4400" dirty="0"/>
              <a:t>6. How do you motivate yourself to go to your site when you don't feel like it? </a:t>
            </a:r>
          </a:p>
          <a:p>
            <a:r>
              <a:rPr lang="en-SG" sz="4400" dirty="0"/>
              <a:t>7. Why does the organization you are working for exist? </a:t>
            </a:r>
          </a:p>
          <a:p>
            <a:r>
              <a:rPr lang="en-SG" sz="4400" dirty="0"/>
              <a:t>8. Did you hear, smell, or feel anything that surprised you? </a:t>
            </a:r>
          </a:p>
          <a:p>
            <a:r>
              <a:rPr lang="en-SG" sz="4400" dirty="0"/>
              <a:t>9. How is your experience different from what you expected? </a:t>
            </a:r>
          </a:p>
          <a:p>
            <a:r>
              <a:rPr lang="en-SG" sz="4400" dirty="0"/>
              <a:t>10. Identify three areas where you feel you could use additional guidance and learning in order to be more effective</a:t>
            </a:r>
            <a:r>
              <a:rPr lang="en-SG" sz="4400" dirty="0" smtClean="0"/>
              <a:t>.</a:t>
            </a:r>
            <a:endParaRPr lang="en-SG" sz="4400" dirty="0"/>
          </a:p>
          <a:p>
            <a:r>
              <a:rPr lang="en-SG" sz="4400" dirty="0"/>
              <a:t>11. Identify three strengths you demonstrated in your service placement</a:t>
            </a:r>
            <a:r>
              <a:rPr lang="en-SG" sz="4400" dirty="0" smtClean="0"/>
              <a:t>.</a:t>
            </a:r>
            <a:endParaRPr lang="en-SG" sz="4400" dirty="0"/>
          </a:p>
          <a:p>
            <a:r>
              <a:rPr lang="en-SG" sz="4400" dirty="0"/>
              <a:t>12. Relate your service experience to the text/reading/chapter</a:t>
            </a:r>
            <a:r>
              <a:rPr lang="en-SG" sz="4400" dirty="0" smtClean="0"/>
              <a:t>.</a:t>
            </a:r>
            <a:endParaRPr lang="en-SG" sz="4400" dirty="0"/>
          </a:p>
          <a:p>
            <a:r>
              <a:rPr lang="en-SG" sz="4400" dirty="0"/>
              <a:t>13. What resources are missing form the volunteer site, and how can we as students remedy this situation</a:t>
            </a:r>
            <a:r>
              <a:rPr lang="en-SG" sz="4400" dirty="0" smtClean="0"/>
              <a:t>?</a:t>
            </a:r>
            <a:endParaRPr lang="en-SG" sz="4400" dirty="0"/>
          </a:p>
          <a:p>
            <a:r>
              <a:rPr lang="en-SG" sz="4400" dirty="0"/>
              <a:t>14. Is there any way to prevent people form needing the services of this agency? What can we do to engage in prevention</a:t>
            </a:r>
            <a:r>
              <a:rPr lang="en-SG" sz="4400" dirty="0" smtClean="0"/>
              <a:t>?</a:t>
            </a:r>
            <a:endParaRPr lang="en-SG" sz="4400" dirty="0"/>
          </a:p>
          <a:p>
            <a:r>
              <a:rPr lang="en-SG" sz="4400" dirty="0"/>
              <a:t>15. How can we help people to better understand the nature of the circumstances facing the people at the service site, both staff and the population served</a:t>
            </a:r>
            <a:r>
              <a:rPr lang="en-SG" sz="4400" dirty="0" smtClean="0"/>
              <a:t>?</a:t>
            </a:r>
            <a:endParaRPr lang="en-SG" sz="4400" dirty="0"/>
          </a:p>
          <a:p>
            <a:r>
              <a:rPr lang="en-SG" sz="4400" dirty="0"/>
              <a:t>16. What is the relationship of your service to the "real world</a:t>
            </a:r>
            <a:r>
              <a:rPr lang="en-SG" sz="4400" dirty="0" smtClean="0"/>
              <a:t>?"</a:t>
            </a:r>
            <a:endParaRPr lang="en-SG" sz="4400" dirty="0"/>
          </a:p>
          <a:p>
            <a:r>
              <a:rPr lang="en-SG" sz="4400" dirty="0"/>
              <a:t>17. How have you been challenged? </a:t>
            </a:r>
          </a:p>
          <a:p>
            <a:r>
              <a:rPr lang="en-SG" sz="4400" dirty="0"/>
              <a:t>18. During your community work experience, have you dealt with being an "outsider" at your site? How does being an "outsider" differ from being an "insider"? </a:t>
            </a:r>
          </a:p>
          <a:p>
            <a:r>
              <a:rPr lang="en-SG" sz="4400" dirty="0"/>
              <a:t>19. What sorts of things make you feel uncomfortable when you are working in the community? Why? </a:t>
            </a:r>
          </a:p>
          <a:p>
            <a:r>
              <a:rPr lang="en-SG" sz="4400" dirty="0"/>
              <a:t>20. What new questions do you have? </a:t>
            </a:r>
          </a:p>
          <a:p>
            <a:r>
              <a:rPr lang="en-SG" sz="4400" dirty="0"/>
              <a:t>21. What did you do at your site since the last reflection discussion? </a:t>
            </a:r>
          </a:p>
          <a:p>
            <a:r>
              <a:rPr lang="en-SG" sz="4400" dirty="0"/>
              <a:t>22. What did you observe? </a:t>
            </a:r>
          </a:p>
          <a:p>
            <a:r>
              <a:rPr lang="en-SG" sz="4400" dirty="0"/>
              <a:t>23. What did you learn? </a:t>
            </a:r>
          </a:p>
          <a:p>
            <a:r>
              <a:rPr lang="en-SG" sz="4400" dirty="0"/>
              <a:t>24. What has worked? What hasn't?</a:t>
            </a:r>
          </a:p>
          <a:p>
            <a:r>
              <a:rPr lang="en-SG" sz="4400" dirty="0"/>
              <a:t>25. What do you think is (will be) the most valuable service you can offer at your site? </a:t>
            </a:r>
          </a:p>
          <a:p>
            <a:r>
              <a:rPr lang="en-SG" sz="4400" dirty="0"/>
              <a:t>26. Is there something more you could do to contribute to the solution? </a:t>
            </a:r>
          </a:p>
          <a:p>
            <a:r>
              <a:rPr lang="en-SG" sz="4400" dirty="0"/>
              <a:t>27. Describe your </a:t>
            </a:r>
            <a:r>
              <a:rPr lang="en-SG" sz="4400" dirty="0" err="1"/>
              <a:t>service-learning</a:t>
            </a:r>
            <a:r>
              <a:rPr lang="en-SG" sz="4400" dirty="0"/>
              <a:t> project. Include a description of the agency or organization you will be working for (i.e. what is their purpose? How big are they? What is their history? What is their mission? What are their goals?). </a:t>
            </a:r>
          </a:p>
          <a:p>
            <a:r>
              <a:rPr lang="en-SG" sz="4400" dirty="0" smtClean="0"/>
              <a:t> </a:t>
            </a:r>
            <a:endParaRPr lang="en-SG" sz="4400" dirty="0"/>
          </a:p>
        </p:txBody>
      </p:sp>
    </p:spTree>
    <p:extLst>
      <p:ext uri="{BB962C8B-B14F-4D97-AF65-F5344CB8AC3E}">
        <p14:creationId xmlns:p14="http://schemas.microsoft.com/office/powerpoint/2010/main" val="19631615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990600"/>
          </a:xfrm>
        </p:spPr>
        <p:txBody>
          <a:bodyPr>
            <a:normAutofit fontScale="90000"/>
          </a:bodyPr>
          <a:lstStyle/>
          <a:p>
            <a:pPr algn="ctr"/>
            <a:r>
              <a:rPr lang="en-SG" dirty="0"/>
              <a:t>Guided Reflection Questions </a:t>
            </a:r>
            <a:br>
              <a:rPr lang="en-SG" dirty="0"/>
            </a:br>
            <a:r>
              <a:rPr lang="en-SG" sz="1300" dirty="0"/>
              <a:t>SINCERITY is the most important element when answering reflection questions. </a:t>
            </a:r>
            <a:br>
              <a:rPr lang="en-SG" sz="1300" dirty="0"/>
            </a:br>
            <a:r>
              <a:rPr lang="en-SG" sz="1100" dirty="0"/>
              <a:t>https://sites.google.com/a/austincc.edu/service-learning/sample-guided-reflection-questions</a:t>
            </a:r>
            <a:r>
              <a:rPr lang="en-SG" sz="1300" dirty="0"/>
              <a:t/>
            </a:r>
            <a:br>
              <a:rPr lang="en-SG" sz="1300" dirty="0"/>
            </a:br>
            <a:endParaRPr lang="en-SG" sz="1300" dirty="0"/>
          </a:p>
        </p:txBody>
      </p:sp>
      <p:sp>
        <p:nvSpPr>
          <p:cNvPr id="3" name="Content Placeholder 2"/>
          <p:cNvSpPr>
            <a:spLocks noGrp="1"/>
          </p:cNvSpPr>
          <p:nvPr>
            <p:ph idx="1"/>
          </p:nvPr>
        </p:nvSpPr>
        <p:spPr>
          <a:xfrm>
            <a:off x="457200" y="1340768"/>
            <a:ext cx="8229600" cy="5136232"/>
          </a:xfrm>
        </p:spPr>
        <p:txBody>
          <a:bodyPr>
            <a:normAutofit fontScale="40000" lnSpcReduction="20000"/>
          </a:bodyPr>
          <a:lstStyle/>
          <a:p>
            <a:pPr marL="0" indent="0">
              <a:buNone/>
            </a:pPr>
            <a:r>
              <a:rPr lang="en-SG" dirty="0" smtClean="0"/>
              <a:t> </a:t>
            </a:r>
            <a:endParaRPr lang="en-SG" dirty="0"/>
          </a:p>
          <a:p>
            <a:pPr algn="ctr"/>
            <a:r>
              <a:rPr lang="en-SG" dirty="0"/>
              <a:t> After Students Service-Learning Assignment </a:t>
            </a:r>
          </a:p>
          <a:p>
            <a:r>
              <a:rPr lang="en-SG" sz="3400" dirty="0"/>
              <a:t>1. Describe what you have learned about yourself as a result of your service. </a:t>
            </a:r>
          </a:p>
          <a:p>
            <a:r>
              <a:rPr lang="en-SG" sz="3400" dirty="0"/>
              <a:t>2. What have you learned about yourself? </a:t>
            </a:r>
          </a:p>
          <a:p>
            <a:r>
              <a:rPr lang="en-SG" sz="3400" dirty="0"/>
              <a:t>3. What have you learned about your community? </a:t>
            </a:r>
          </a:p>
          <a:p>
            <a:r>
              <a:rPr lang="en-SG" sz="3400" dirty="0"/>
              <a:t>4. What have you contributed to the community site? </a:t>
            </a:r>
          </a:p>
          <a:p>
            <a:r>
              <a:rPr lang="en-SG" sz="3400" dirty="0"/>
              <a:t>5. What values, opinions, beliefs have changed? </a:t>
            </a:r>
          </a:p>
          <a:p>
            <a:r>
              <a:rPr lang="en-SG" sz="3400" dirty="0"/>
              <a:t>6. What was the most important lesson learned </a:t>
            </a:r>
          </a:p>
          <a:p>
            <a:r>
              <a:rPr lang="en-SG" sz="3400" dirty="0"/>
              <a:t>7. What impact did you have on the community? </a:t>
            </a:r>
          </a:p>
          <a:p>
            <a:r>
              <a:rPr lang="en-SG" sz="3400" dirty="0"/>
              <a:t>8. What are the best things you discovered about your community? </a:t>
            </a:r>
          </a:p>
          <a:p>
            <a:r>
              <a:rPr lang="en-SG" sz="3400" dirty="0"/>
              <a:t>9. Do you have a different picture of your community than you had before you began your project? </a:t>
            </a:r>
          </a:p>
          <a:p>
            <a:r>
              <a:rPr lang="en-SG" sz="3400" dirty="0"/>
              <a:t>10. Did you learn a new skill or clarify an interest? </a:t>
            </a:r>
          </a:p>
          <a:p>
            <a:r>
              <a:rPr lang="en-SG" sz="3400" dirty="0"/>
              <a:t>11. What learning occurred for you in this experience? How can you apply this learning? </a:t>
            </a:r>
          </a:p>
          <a:p>
            <a:r>
              <a:rPr lang="en-SG" sz="3400" dirty="0"/>
              <a:t>12. What follow-up is needed to address any challenges or difficulties? </a:t>
            </a:r>
          </a:p>
          <a:p>
            <a:r>
              <a:rPr lang="en-SG" sz="3400" dirty="0"/>
              <a:t>13. If you could do the project again, what would you do differently? </a:t>
            </a:r>
          </a:p>
          <a:p>
            <a:r>
              <a:rPr lang="en-SG" sz="3400" dirty="0"/>
              <a:t>14. What specific skills have you used at your community site? </a:t>
            </a:r>
          </a:p>
          <a:p>
            <a:r>
              <a:rPr lang="en-SG" sz="3400" dirty="0"/>
              <a:t>15. Describe a person you've encountered in the community who made a strong impression on you, positive or negative. </a:t>
            </a:r>
          </a:p>
          <a:p>
            <a:r>
              <a:rPr lang="en-SG" sz="3400" dirty="0"/>
              <a:t>16. Talk about any disappointments or successes of your project. What did you learn from it? </a:t>
            </a:r>
          </a:p>
          <a:p>
            <a:r>
              <a:rPr lang="en-SG" sz="3400" dirty="0"/>
              <a:t>17. Complete this sentence: Because of my service learning, I am.... </a:t>
            </a:r>
          </a:p>
        </p:txBody>
      </p:sp>
    </p:spTree>
    <p:extLst>
      <p:ext uri="{BB962C8B-B14F-4D97-AF65-F5344CB8AC3E}">
        <p14:creationId xmlns:p14="http://schemas.microsoft.com/office/powerpoint/2010/main" val="29652283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239416"/>
          </a:xfrm>
        </p:spPr>
        <p:txBody>
          <a:bodyPr>
            <a:normAutofit fontScale="90000"/>
          </a:bodyPr>
          <a:lstStyle/>
          <a:p>
            <a:r>
              <a:rPr lang="en-SG" dirty="0"/>
              <a:t>Guidelines for Developing Reflection</a:t>
            </a:r>
            <a:br>
              <a:rPr lang="en-SG" dirty="0"/>
            </a:br>
            <a:endParaRPr lang="en-SG" dirty="0"/>
          </a:p>
        </p:txBody>
      </p:sp>
      <p:sp>
        <p:nvSpPr>
          <p:cNvPr id="3" name="Content Placeholder 2"/>
          <p:cNvSpPr>
            <a:spLocks noGrp="1"/>
          </p:cNvSpPr>
          <p:nvPr>
            <p:ph idx="1"/>
          </p:nvPr>
        </p:nvSpPr>
        <p:spPr>
          <a:xfrm>
            <a:off x="457200" y="1052736"/>
            <a:ext cx="8229600" cy="4876800"/>
          </a:xfrm>
        </p:spPr>
        <p:txBody>
          <a:bodyPr>
            <a:noAutofit/>
          </a:bodyPr>
          <a:lstStyle/>
          <a:p>
            <a:endParaRPr lang="en-SG" sz="1600" dirty="0"/>
          </a:p>
          <a:p>
            <a:r>
              <a:rPr lang="en-SG" sz="1600" dirty="0"/>
              <a:t>•	Critical reflection assignments and outcome should be tied to the goals of </a:t>
            </a:r>
            <a:r>
              <a:rPr lang="en-SG" sz="1600" dirty="0" err="1"/>
              <a:t>service-learning</a:t>
            </a:r>
            <a:r>
              <a:rPr lang="en-SG" sz="1600" dirty="0"/>
              <a:t> as specified in the course syllabus.</a:t>
            </a:r>
          </a:p>
          <a:p>
            <a:r>
              <a:rPr lang="en-SG" sz="1600" dirty="0"/>
              <a:t>•	Effective reflection activities are GUIDED and ALLOW feedback and assessment.</a:t>
            </a:r>
          </a:p>
          <a:p>
            <a:r>
              <a:rPr lang="en-SG" sz="1600" dirty="0"/>
              <a:t>•	Consider the goals of incorporating </a:t>
            </a:r>
            <a:r>
              <a:rPr lang="en-SG" sz="1600" dirty="0" err="1"/>
              <a:t>service-learning</a:t>
            </a:r>
            <a:r>
              <a:rPr lang="en-SG" sz="1600" dirty="0"/>
              <a:t> into the course and use reflection activities to meet those goals.</a:t>
            </a:r>
          </a:p>
          <a:p>
            <a:r>
              <a:rPr lang="en-SG" sz="1600" dirty="0"/>
              <a:t>•	Consider the structure of the class.  How does it lend itself to particular reflection activities?</a:t>
            </a:r>
          </a:p>
          <a:p>
            <a:r>
              <a:rPr lang="en-SG" sz="1600" dirty="0"/>
              <a:t>•	Create and publicize expectations.</a:t>
            </a:r>
          </a:p>
          <a:p>
            <a:r>
              <a:rPr lang="en-SG" sz="1600" dirty="0"/>
              <a:t>•	Consider your skills as an instructor when choosing reflecting activities.  What sorts of activities are you competent to evaluate and facilitate?</a:t>
            </a:r>
          </a:p>
          <a:p>
            <a:r>
              <a:rPr lang="en-SG" sz="1600" dirty="0"/>
              <a:t>•	Consider learning styles.  A variety of reflection activities, rather than a single type, take into account that different students learn differently.</a:t>
            </a:r>
          </a:p>
          <a:p>
            <a:r>
              <a:rPr lang="en-SG" sz="1600" dirty="0"/>
              <a:t>•	Keep it simple.  Don’t take on more than you can do thoughtfully.</a:t>
            </a:r>
          </a:p>
          <a:p>
            <a:r>
              <a:rPr lang="en-SG" sz="1600" dirty="0"/>
              <a:t>•	Think about evaluation and assessment of the reflection methods.  Consider soliciting student feedback on what is working well and what needs to be improved.</a:t>
            </a:r>
          </a:p>
          <a:p>
            <a:r>
              <a:rPr lang="en-SG" sz="1600" dirty="0"/>
              <a:t>•	Think about evaluation and assessment of students’ critical reflection efforts.  What constitutes an A, B, C? </a:t>
            </a:r>
          </a:p>
          <a:p>
            <a:r>
              <a:rPr lang="en-SG" sz="1600" dirty="0"/>
              <a:t>•	Remember the 4Cs: Continuous, Connected, Challenging, Contextualized</a:t>
            </a:r>
          </a:p>
        </p:txBody>
      </p:sp>
    </p:spTree>
    <p:extLst>
      <p:ext uri="{BB962C8B-B14F-4D97-AF65-F5344CB8AC3E}">
        <p14:creationId xmlns:p14="http://schemas.microsoft.com/office/powerpoint/2010/main" val="206936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87624" y="5733256"/>
            <a:ext cx="7452320" cy="523220"/>
          </a:xfrm>
          <a:prstGeom prst="rect">
            <a:avLst/>
          </a:prstGeom>
        </p:spPr>
        <p:txBody>
          <a:bodyPr wrap="square">
            <a:spAutoFit/>
          </a:bodyPr>
          <a:lstStyle/>
          <a:p>
            <a:pPr algn="ctr">
              <a:spcAft>
                <a:spcPts val="0"/>
              </a:spcAft>
            </a:pPr>
            <a:r>
              <a:rPr lang="en-US" sz="1400" b="1" kern="100" dirty="0">
                <a:latin typeface="Trebuchet MS" panose="020B0603020202020204" pitchFamily="34" charset="0"/>
                <a:ea typeface="PMingLiU" panose="02020500000000000000" pitchFamily="18" charset="-120"/>
                <a:cs typeface="Times New Roman" panose="02020603050405020304" pitchFamily="18" charset="0"/>
              </a:rPr>
              <a:t>“Serving without reflecting is like eating without digesting.”</a:t>
            </a:r>
            <a:endParaRPr lang="en-SG" sz="1200" kern="100" dirty="0">
              <a:latin typeface="Calibri" panose="020F0502020204030204" pitchFamily="34" charset="0"/>
              <a:ea typeface="PMingLiU" panose="02020500000000000000" pitchFamily="18" charset="-120"/>
              <a:cs typeface="Times New Roman" panose="02020603050405020304" pitchFamily="18" charset="0"/>
            </a:endParaRPr>
          </a:p>
          <a:p>
            <a:pPr algn="ctr">
              <a:spcAft>
                <a:spcPts val="0"/>
              </a:spcAft>
            </a:pPr>
            <a:r>
              <a:rPr lang="en-US" sz="1400" kern="100" dirty="0">
                <a:latin typeface="Trebuchet MS" panose="020B0603020202020204" pitchFamily="34" charset="0"/>
                <a:ea typeface="PMingLiU" panose="02020500000000000000" pitchFamily="18" charset="-120"/>
                <a:cs typeface="Times New Roman" panose="02020603050405020304" pitchFamily="18" charset="0"/>
              </a:rPr>
              <a:t>Edmund Burke </a:t>
            </a:r>
            <a:endParaRPr lang="en-SG" sz="1200" kern="100" dirty="0">
              <a:effectLst/>
              <a:latin typeface="Calibri" panose="020F0502020204030204" pitchFamily="34" charset="0"/>
              <a:ea typeface="PMingLiU" panose="02020500000000000000" pitchFamily="18" charset="-12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1187624" y="620688"/>
            <a:ext cx="6912768" cy="4641676"/>
          </a:xfrm>
          <a:prstGeom prst="rect">
            <a:avLst/>
          </a:prstGeom>
        </p:spPr>
      </p:pic>
    </p:spTree>
    <p:extLst>
      <p:ext uri="{BB962C8B-B14F-4D97-AF65-F5344CB8AC3E}">
        <p14:creationId xmlns:p14="http://schemas.microsoft.com/office/powerpoint/2010/main" val="30495415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HK" dirty="0" smtClean="0"/>
              <a:t>Quiet Moment- </a:t>
            </a:r>
            <a:r>
              <a:rPr lang="en-US" altLang="zh-HK" dirty="0"/>
              <a:t>5</a:t>
            </a:r>
            <a:r>
              <a:rPr lang="en-US" altLang="zh-HK" dirty="0" smtClean="0"/>
              <a:t> </a:t>
            </a:r>
            <a:r>
              <a:rPr lang="en-US" altLang="zh-HK" dirty="0" err="1" smtClean="0"/>
              <a:t>mins</a:t>
            </a:r>
            <a:r>
              <a:rPr lang="en-US" altLang="zh-HK" dirty="0" smtClean="0"/>
              <a:t> </a:t>
            </a:r>
            <a:endParaRPr lang="zh-HK" altLang="en-US" dirty="0"/>
          </a:p>
        </p:txBody>
      </p:sp>
      <p:sp>
        <p:nvSpPr>
          <p:cNvPr id="3" name="內容版面配置區 2"/>
          <p:cNvSpPr>
            <a:spLocks noGrp="1"/>
          </p:cNvSpPr>
          <p:nvPr>
            <p:ph idx="1"/>
          </p:nvPr>
        </p:nvSpPr>
        <p:spPr/>
        <p:txBody>
          <a:bodyPr/>
          <a:lstStyle/>
          <a:p>
            <a:r>
              <a:rPr lang="en-US" altLang="zh-HK" dirty="0" smtClean="0"/>
              <a:t>Self Reflection</a:t>
            </a:r>
          </a:p>
          <a:p>
            <a:r>
              <a:rPr lang="en-US" altLang="zh-HK" dirty="0" smtClean="0"/>
              <a:t>How would you lead your next reflection exercise with your students next time? </a:t>
            </a:r>
          </a:p>
          <a:p>
            <a:r>
              <a:rPr lang="en-US" altLang="zh-HK" dirty="0" smtClean="0"/>
              <a:t>What other things that you want your student take back from your reflection exercise? </a:t>
            </a:r>
          </a:p>
        </p:txBody>
      </p:sp>
      <p:sp>
        <p:nvSpPr>
          <p:cNvPr id="4" name="頁尾版面配置區 3"/>
          <p:cNvSpPr>
            <a:spLocks noGrp="1"/>
          </p:cNvSpPr>
          <p:nvPr>
            <p:ph type="ftr" sz="quarter" idx="11"/>
          </p:nvPr>
        </p:nvSpPr>
        <p:spPr/>
        <p:txBody>
          <a:bodyPr/>
          <a:lstStyle/>
          <a:p>
            <a:r>
              <a:rPr lang="en-US" altLang="zh-TW" smtClean="0"/>
              <a:t>SLP101/1101 Lecture 3 Reflection</a:t>
            </a:r>
            <a:endParaRPr lang="zh-TW" altLang="en-US"/>
          </a:p>
        </p:txBody>
      </p:sp>
      <p:sp>
        <p:nvSpPr>
          <p:cNvPr id="5" name="投影片編號版面配置區 4"/>
          <p:cNvSpPr>
            <a:spLocks noGrp="1"/>
          </p:cNvSpPr>
          <p:nvPr>
            <p:ph type="sldNum" sz="quarter" idx="12"/>
          </p:nvPr>
        </p:nvSpPr>
        <p:spPr/>
        <p:txBody>
          <a:bodyPr/>
          <a:lstStyle/>
          <a:p>
            <a:fld id="{AB61DAC7-91FC-4E74-AF5A-65F018F8D5E8}" type="slidenum">
              <a:rPr lang="zh-TW" altLang="en-US" smtClean="0"/>
              <a:pPr/>
              <a:t>40</a:t>
            </a:fld>
            <a:endParaRPr lang="zh-TW" altLang="en-US"/>
          </a:p>
        </p:txBody>
      </p:sp>
    </p:spTree>
    <p:extLst>
      <p:ext uri="{BB962C8B-B14F-4D97-AF65-F5344CB8AC3E}">
        <p14:creationId xmlns:p14="http://schemas.microsoft.com/office/powerpoint/2010/main" val="40747391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Examples of Reflection activities </a:t>
            </a:r>
            <a:endParaRPr lang="en-SG" dirty="0"/>
          </a:p>
        </p:txBody>
      </p:sp>
      <p:sp>
        <p:nvSpPr>
          <p:cNvPr id="3" name="Content Placeholder 2"/>
          <p:cNvSpPr>
            <a:spLocks noGrp="1"/>
          </p:cNvSpPr>
          <p:nvPr>
            <p:ph idx="1"/>
          </p:nvPr>
        </p:nvSpPr>
        <p:spPr/>
        <p:txBody>
          <a:bodyPr/>
          <a:lstStyle/>
          <a:p>
            <a:r>
              <a:rPr lang="en-SG" dirty="0"/>
              <a:t>Jessica Jens, Assistant Professor, University of Wisconsin-Extension, 4-H Youth Development</a:t>
            </a:r>
          </a:p>
        </p:txBody>
      </p:sp>
    </p:spTree>
    <p:extLst>
      <p:ext uri="{BB962C8B-B14F-4D97-AF65-F5344CB8AC3E}">
        <p14:creationId xmlns:p14="http://schemas.microsoft.com/office/powerpoint/2010/main" val="12830866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475656" y="620688"/>
            <a:ext cx="5555252" cy="5904655"/>
          </a:xfrm>
          <a:prstGeom prst="rect">
            <a:avLst/>
          </a:prstGeom>
        </p:spPr>
      </p:pic>
    </p:spTree>
    <p:extLst>
      <p:ext uri="{BB962C8B-B14F-4D97-AF65-F5344CB8AC3E}">
        <p14:creationId xmlns:p14="http://schemas.microsoft.com/office/powerpoint/2010/main" val="6575477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640288"/>
          </a:xfrm>
        </p:spPr>
        <p:txBody>
          <a:bodyPr>
            <a:normAutofit/>
          </a:bodyPr>
          <a:lstStyle/>
          <a:p>
            <a:pPr algn="ctr"/>
            <a:r>
              <a:rPr lang="en-SG" sz="6600" dirty="0">
                <a:solidFill>
                  <a:srgbClr val="FF0000"/>
                </a:solidFill>
              </a:rPr>
              <a:t>“Your actions create the future. Create a future you would like </a:t>
            </a:r>
            <a:r>
              <a:rPr lang="en-SG" sz="6600" dirty="0" smtClean="0">
                <a:solidFill>
                  <a:srgbClr val="FF0000"/>
                </a:solidFill>
              </a:rPr>
              <a:t>your students </a:t>
            </a:r>
            <a:r>
              <a:rPr lang="en-SG" sz="6600" dirty="0">
                <a:solidFill>
                  <a:srgbClr val="FF0000"/>
                </a:solidFill>
              </a:rPr>
              <a:t>to experience.”</a:t>
            </a:r>
          </a:p>
        </p:txBody>
      </p:sp>
    </p:spTree>
    <p:extLst>
      <p:ext uri="{BB962C8B-B14F-4D97-AF65-F5344CB8AC3E}">
        <p14:creationId xmlns:p14="http://schemas.microsoft.com/office/powerpoint/2010/main" val="2320999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dirty="0" smtClean="0"/>
              <a:t>References</a:t>
            </a:r>
            <a:endParaRPr lang="zh-TW" altLang="en-US" dirty="0"/>
          </a:p>
        </p:txBody>
      </p:sp>
      <p:sp>
        <p:nvSpPr>
          <p:cNvPr id="3" name="Content Placeholder 2"/>
          <p:cNvSpPr>
            <a:spLocks noGrp="1"/>
          </p:cNvSpPr>
          <p:nvPr>
            <p:ph idx="1"/>
          </p:nvPr>
        </p:nvSpPr>
        <p:spPr/>
        <p:txBody>
          <a:bodyPr/>
          <a:lstStyle/>
          <a:p>
            <a:pPr lvl="0"/>
            <a:r>
              <a:rPr lang="en-US" altLang="zh-TW" dirty="0" smtClean="0"/>
              <a:t>Dewey, J. (1933). </a:t>
            </a:r>
            <a:r>
              <a:rPr lang="en-US" altLang="zh-TW" i="1" dirty="0" smtClean="0"/>
              <a:t>How we think: A restatement of the relation of reflective thinking to the educative process. </a:t>
            </a:r>
            <a:r>
              <a:rPr lang="en-US" altLang="zh-TW" dirty="0" smtClean="0"/>
              <a:t>Boston: DC Heath and Company.</a:t>
            </a:r>
          </a:p>
          <a:p>
            <a:pPr lvl="0"/>
            <a:r>
              <a:rPr lang="en-US" altLang="zh-TW" dirty="0" err="1" smtClean="0"/>
              <a:t>Eyler</a:t>
            </a:r>
            <a:r>
              <a:rPr lang="en-US" altLang="zh-TW" dirty="0"/>
              <a:t>, J. (2001). Creating your reflection map. </a:t>
            </a:r>
            <a:r>
              <a:rPr lang="en-US" altLang="zh-TW" i="1" dirty="0"/>
              <a:t>New Directions for Higher Education</a:t>
            </a:r>
            <a:r>
              <a:rPr lang="en-US" altLang="zh-TW" dirty="0"/>
              <a:t>, </a:t>
            </a:r>
            <a:r>
              <a:rPr lang="en-US" altLang="zh-TW" i="1" dirty="0"/>
              <a:t>114</a:t>
            </a:r>
            <a:r>
              <a:rPr lang="en-US" altLang="zh-TW" dirty="0"/>
              <a:t>, 35-43.</a:t>
            </a:r>
            <a:endParaRPr lang="zh-TW" altLang="zh-TW" dirty="0"/>
          </a:p>
          <a:p>
            <a:r>
              <a:rPr lang="en-US" altLang="zh-TW" dirty="0" err="1" smtClean="0"/>
              <a:t>McAleavey</a:t>
            </a:r>
            <a:r>
              <a:rPr lang="en-US" altLang="zh-TW" dirty="0"/>
              <a:t>, S. (1996). Service-learning: Theory and rationale. In D. </a:t>
            </a:r>
            <a:r>
              <a:rPr lang="en-US" altLang="zh-TW" dirty="0" err="1"/>
              <a:t>Droge</a:t>
            </a:r>
            <a:r>
              <a:rPr lang="en-US" altLang="zh-TW" dirty="0"/>
              <a:t> (Ed.), </a:t>
            </a:r>
            <a:r>
              <a:rPr lang="en-US" altLang="zh-TW" i="1" dirty="0"/>
              <a:t>Disciplinary pathways to service-learning</a:t>
            </a:r>
            <a:r>
              <a:rPr lang="en-US" altLang="zh-TW" dirty="0"/>
              <a:t>. Mesa, AZ: Campus Compact National Center for Community Colleges</a:t>
            </a:r>
            <a:r>
              <a:rPr lang="en-US" altLang="zh-TW" dirty="0" smtClean="0"/>
              <a:t>.</a:t>
            </a:r>
          </a:p>
          <a:p>
            <a:r>
              <a:rPr lang="en-US" altLang="zh-TW" dirty="0"/>
              <a:t>https://sites.google.com/a/austincc.edu/service-learning/sample-guided-reflection-questions</a:t>
            </a:r>
            <a:endParaRPr lang="en-US" altLang="zh-TW" dirty="0" smtClean="0"/>
          </a:p>
          <a:p>
            <a:endParaRPr lang="zh-TW" altLang="en-US" dirty="0"/>
          </a:p>
        </p:txBody>
      </p:sp>
    </p:spTree>
    <p:extLst>
      <p:ext uri="{BB962C8B-B14F-4D97-AF65-F5344CB8AC3E}">
        <p14:creationId xmlns:p14="http://schemas.microsoft.com/office/powerpoint/2010/main" val="12293788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SG" dirty="0" smtClean="0"/>
              <a:t>Reflection Exercise </a:t>
            </a:r>
            <a:endParaRPr lang="en-SG" dirty="0"/>
          </a:p>
        </p:txBody>
      </p:sp>
      <p:pic>
        <p:nvPicPr>
          <p:cNvPr id="6" name="Content Placeholder 5"/>
          <p:cNvPicPr>
            <a:picLocks noGrp="1" noChangeAspect="1"/>
          </p:cNvPicPr>
          <p:nvPr>
            <p:ph idx="1"/>
          </p:nvPr>
        </p:nvPicPr>
        <p:blipFill>
          <a:blip r:embed="rId2"/>
          <a:stretch>
            <a:fillRect/>
          </a:stretch>
        </p:blipFill>
        <p:spPr>
          <a:xfrm>
            <a:off x="4067944" y="1916832"/>
            <a:ext cx="4492700" cy="3204792"/>
          </a:xfrm>
          <a:prstGeom prst="rect">
            <a:avLst/>
          </a:prstGeom>
        </p:spPr>
      </p:pic>
      <p:sp>
        <p:nvSpPr>
          <p:cNvPr id="7" name="TextBox 6"/>
          <p:cNvSpPr txBox="1"/>
          <p:nvPr/>
        </p:nvSpPr>
        <p:spPr>
          <a:xfrm>
            <a:off x="395536" y="2204864"/>
            <a:ext cx="4320480" cy="954107"/>
          </a:xfrm>
          <a:prstGeom prst="rect">
            <a:avLst/>
          </a:prstGeom>
          <a:noFill/>
        </p:spPr>
        <p:txBody>
          <a:bodyPr wrap="square" rtlCol="0">
            <a:spAutoFit/>
          </a:bodyPr>
          <a:lstStyle/>
          <a:p>
            <a:r>
              <a:rPr lang="en-SG" sz="2800" dirty="0" smtClean="0"/>
              <a:t>What’s your definition of  </a:t>
            </a:r>
          </a:p>
          <a:p>
            <a:r>
              <a:rPr lang="en-SG" sz="2800" dirty="0" smtClean="0"/>
              <a:t>Reflection? (60seconds) </a:t>
            </a:r>
            <a:endParaRPr lang="en-SG" sz="2800" dirty="0"/>
          </a:p>
        </p:txBody>
      </p:sp>
    </p:spTree>
    <p:extLst>
      <p:ext uri="{BB962C8B-B14F-4D97-AF65-F5344CB8AC3E}">
        <p14:creationId xmlns:p14="http://schemas.microsoft.com/office/powerpoint/2010/main" val="2485749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SG" dirty="0"/>
              <a:t>Reflection Exercise </a:t>
            </a:r>
          </a:p>
        </p:txBody>
      </p:sp>
      <p:sp>
        <p:nvSpPr>
          <p:cNvPr id="3" name="Content Placeholder 2"/>
          <p:cNvSpPr>
            <a:spLocks noGrp="1"/>
          </p:cNvSpPr>
          <p:nvPr>
            <p:ph idx="1"/>
          </p:nvPr>
        </p:nvSpPr>
        <p:spPr/>
        <p:txBody>
          <a:bodyPr/>
          <a:lstStyle/>
          <a:p>
            <a:pPr marL="0" indent="0">
              <a:buNone/>
            </a:pPr>
            <a:endParaRPr lang="en-SG" dirty="0" smtClean="0"/>
          </a:p>
          <a:p>
            <a:pPr marL="0" indent="0">
              <a:buNone/>
            </a:pPr>
            <a:r>
              <a:rPr lang="en-SG" sz="2800" dirty="0" smtClean="0"/>
              <a:t>Work with a team of 4 people: </a:t>
            </a:r>
          </a:p>
          <a:p>
            <a:pPr marL="0" indent="0">
              <a:buNone/>
            </a:pPr>
            <a:r>
              <a:rPr lang="en-SG" sz="2800" dirty="0" smtClean="0"/>
              <a:t>BRIEFLY </a:t>
            </a:r>
            <a:r>
              <a:rPr lang="en-SG" sz="2800" dirty="0"/>
              <a:t>jot down thoughts about how our culture &amp; society views and practices “reflection” in 60 seconds.</a:t>
            </a:r>
          </a:p>
          <a:p>
            <a:endParaRPr lang="en-SG" dirty="0"/>
          </a:p>
        </p:txBody>
      </p:sp>
      <p:pic>
        <p:nvPicPr>
          <p:cNvPr id="6" name="Picture 5"/>
          <p:cNvPicPr>
            <a:picLocks noChangeAspect="1"/>
          </p:cNvPicPr>
          <p:nvPr/>
        </p:nvPicPr>
        <p:blipFill>
          <a:blip r:embed="rId2"/>
          <a:stretch>
            <a:fillRect/>
          </a:stretch>
        </p:blipFill>
        <p:spPr>
          <a:xfrm>
            <a:off x="2771800" y="3861048"/>
            <a:ext cx="5328592" cy="2736304"/>
          </a:xfrm>
          <a:prstGeom prst="rect">
            <a:avLst/>
          </a:prstGeom>
        </p:spPr>
      </p:pic>
    </p:spTree>
    <p:extLst>
      <p:ext uri="{BB962C8B-B14F-4D97-AF65-F5344CB8AC3E}">
        <p14:creationId xmlns:p14="http://schemas.microsoft.com/office/powerpoint/2010/main" val="2261876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dirty="0" smtClean="0"/>
              <a:t>Why reflection is important?</a:t>
            </a:r>
            <a:endParaRPr lang="zh-TW" altLang="en-US" dirty="0"/>
          </a:p>
        </p:txBody>
      </p:sp>
      <p:sp>
        <p:nvSpPr>
          <p:cNvPr id="5" name="Content Placeholder 4"/>
          <p:cNvSpPr>
            <a:spLocks noGrp="1"/>
          </p:cNvSpPr>
          <p:nvPr>
            <p:ph idx="1"/>
          </p:nvPr>
        </p:nvSpPr>
        <p:spPr/>
        <p:txBody>
          <a:bodyPr>
            <a:normAutofit/>
          </a:bodyPr>
          <a:lstStyle/>
          <a:p>
            <a:r>
              <a:rPr lang="zh-CN" altLang="en-US" dirty="0" smtClean="0"/>
              <a:t>子</a:t>
            </a:r>
            <a:r>
              <a:rPr lang="zh-CN" altLang="en-US" dirty="0"/>
              <a:t>曰：「學而不思則罔，思而不學則殆。」 </a:t>
            </a:r>
          </a:p>
          <a:p>
            <a:r>
              <a:rPr lang="en-US" altLang="zh-TW" dirty="0" smtClean="0"/>
              <a:t>The </a:t>
            </a:r>
            <a:r>
              <a:rPr lang="en-US" altLang="zh-TW" dirty="0"/>
              <a:t>Master said, "Learning without thought is labor lost; thought without learning is perilous." </a:t>
            </a:r>
          </a:p>
          <a:p>
            <a:endParaRPr lang="en-US" altLang="zh-TW" dirty="0" smtClean="0"/>
          </a:p>
          <a:p>
            <a:r>
              <a:rPr lang="en-US" altLang="zh-TW" dirty="0" smtClean="0"/>
              <a:t>“Reflection is the </a:t>
            </a:r>
            <a:r>
              <a:rPr lang="en-US" altLang="zh-TW" dirty="0" smtClean="0">
                <a:solidFill>
                  <a:srgbClr val="FF0000"/>
                </a:solidFill>
              </a:rPr>
              <a:t>hyphen</a:t>
            </a:r>
            <a:r>
              <a:rPr lang="en-US" altLang="zh-TW" dirty="0" smtClean="0"/>
              <a:t> in service</a:t>
            </a:r>
            <a:r>
              <a:rPr lang="en-US" altLang="zh-TW" b="1" dirty="0" smtClean="0">
                <a:solidFill>
                  <a:srgbClr val="FF0000"/>
                </a:solidFill>
              </a:rPr>
              <a:t>-</a:t>
            </a:r>
            <a:r>
              <a:rPr lang="en-US" altLang="zh-TW" dirty="0" smtClean="0"/>
              <a:t>learning; it is the process that helps students </a:t>
            </a:r>
            <a:r>
              <a:rPr lang="en-US" altLang="zh-TW" b="1" dirty="0" smtClean="0">
                <a:solidFill>
                  <a:srgbClr val="0070C0"/>
                </a:solidFill>
              </a:rPr>
              <a:t>connect</a:t>
            </a:r>
            <a:r>
              <a:rPr lang="en-US" altLang="zh-TW" dirty="0" smtClean="0"/>
              <a:t> what they </a:t>
            </a:r>
            <a:r>
              <a:rPr lang="en-US" altLang="zh-TW" dirty="0" smtClean="0">
                <a:solidFill>
                  <a:srgbClr val="7030A0"/>
                </a:solidFill>
              </a:rPr>
              <a:t>observe and experience in the community </a:t>
            </a:r>
            <a:r>
              <a:rPr lang="en-US" altLang="zh-TW" dirty="0" smtClean="0"/>
              <a:t>with their </a:t>
            </a:r>
            <a:r>
              <a:rPr lang="en-US" altLang="zh-TW" dirty="0" smtClean="0">
                <a:solidFill>
                  <a:srgbClr val="00B050"/>
                </a:solidFill>
              </a:rPr>
              <a:t>academic study</a:t>
            </a:r>
            <a:r>
              <a:rPr lang="en-US" altLang="zh-TW" dirty="0" smtClean="0"/>
              <a:t>.” (</a:t>
            </a:r>
            <a:r>
              <a:rPr lang="en-US" altLang="zh-TW" dirty="0" err="1" smtClean="0"/>
              <a:t>Eyler</a:t>
            </a:r>
            <a:r>
              <a:rPr lang="en-US" altLang="zh-TW" dirty="0" smtClean="0"/>
              <a:t>, 2001, p.35)</a:t>
            </a:r>
            <a:endParaRPr lang="zh-TW" altLang="en-US" dirty="0"/>
          </a:p>
        </p:txBody>
      </p:sp>
      <p:pic>
        <p:nvPicPr>
          <p:cNvPr id="6" name="圖片 1"/>
          <p:cNvPicPr/>
          <p:nvPr/>
        </p:nvPicPr>
        <p:blipFill>
          <a:blip r:embed="rId2" cstate="print"/>
          <a:srcRect/>
          <a:stretch>
            <a:fillRect/>
          </a:stretch>
        </p:blipFill>
        <p:spPr bwMode="auto">
          <a:xfrm>
            <a:off x="539552" y="4797152"/>
            <a:ext cx="8352928" cy="1656184"/>
          </a:xfrm>
          <a:prstGeom prst="rect">
            <a:avLst/>
          </a:prstGeom>
          <a:noFill/>
          <a:ln w="9525">
            <a:noFill/>
            <a:miter lim="800000"/>
            <a:headEnd/>
            <a:tailEnd/>
          </a:ln>
        </p:spPr>
      </p:pic>
    </p:spTree>
    <p:extLst>
      <p:ext uri="{BB962C8B-B14F-4D97-AF65-F5344CB8AC3E}">
        <p14:creationId xmlns:p14="http://schemas.microsoft.com/office/powerpoint/2010/main" val="41420787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What are the objectives for reflection? </a:t>
            </a:r>
            <a:endParaRPr lang="en-SG" dirty="0"/>
          </a:p>
        </p:txBody>
      </p:sp>
      <p:sp>
        <p:nvSpPr>
          <p:cNvPr id="3" name="Content Placeholder 2"/>
          <p:cNvSpPr>
            <a:spLocks noGrp="1"/>
          </p:cNvSpPr>
          <p:nvPr>
            <p:ph idx="1"/>
          </p:nvPr>
        </p:nvSpPr>
        <p:spPr/>
        <p:txBody>
          <a:bodyPr/>
          <a:lstStyle/>
          <a:p>
            <a:r>
              <a:rPr lang="en-SG" dirty="0"/>
              <a:t>Academic/cognitive </a:t>
            </a:r>
            <a:r>
              <a:rPr lang="en-SG" dirty="0" smtClean="0"/>
              <a:t>growth-echo to the curriculum learning objectives </a:t>
            </a:r>
            <a:endParaRPr lang="en-SG" dirty="0"/>
          </a:p>
          <a:p>
            <a:r>
              <a:rPr lang="en-SG" dirty="0"/>
              <a:t>Application of skills</a:t>
            </a:r>
          </a:p>
          <a:p>
            <a:r>
              <a:rPr lang="en-SG" dirty="0"/>
              <a:t>Critical </a:t>
            </a:r>
            <a:r>
              <a:rPr lang="en-SG" dirty="0" smtClean="0"/>
              <a:t>thinking</a:t>
            </a:r>
            <a:endParaRPr lang="en-SG" dirty="0"/>
          </a:p>
          <a:p>
            <a:r>
              <a:rPr lang="en-SG" dirty="0"/>
              <a:t>Personal development</a:t>
            </a:r>
          </a:p>
          <a:p>
            <a:r>
              <a:rPr lang="en-SG" dirty="0"/>
              <a:t>Promoting citizenship</a:t>
            </a:r>
          </a:p>
          <a:p>
            <a:r>
              <a:rPr lang="en-SG" dirty="0"/>
              <a:t>Integration of theory &amp; </a:t>
            </a:r>
            <a:r>
              <a:rPr lang="en-SG" dirty="0" smtClean="0"/>
              <a:t>practice</a:t>
            </a:r>
          </a:p>
          <a:p>
            <a:r>
              <a:rPr lang="en-SG" dirty="0" smtClean="0"/>
              <a:t>Articulate Service from Learning and learning from service </a:t>
            </a:r>
          </a:p>
          <a:p>
            <a:r>
              <a:rPr lang="en-SG" dirty="0" smtClean="0"/>
              <a:t>More……</a:t>
            </a:r>
          </a:p>
          <a:p>
            <a:pPr marL="0" indent="0">
              <a:buNone/>
            </a:pPr>
            <a:endParaRPr lang="en-SG" dirty="0"/>
          </a:p>
          <a:p>
            <a:pPr marL="0" indent="0">
              <a:buNone/>
            </a:pPr>
            <a:endParaRPr lang="en-SG" dirty="0"/>
          </a:p>
        </p:txBody>
      </p:sp>
    </p:spTree>
    <p:extLst>
      <p:ext uri="{BB962C8B-B14F-4D97-AF65-F5344CB8AC3E}">
        <p14:creationId xmlns:p14="http://schemas.microsoft.com/office/powerpoint/2010/main" val="27945906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663352"/>
          </a:xfrm>
        </p:spPr>
        <p:txBody>
          <a:bodyPr>
            <a:normAutofit fontScale="90000"/>
          </a:bodyPr>
          <a:lstStyle/>
          <a:p>
            <a:r>
              <a:rPr lang="en-US" altLang="zh-TW" dirty="0" smtClean="0"/>
              <a:t>What is reflection?</a:t>
            </a:r>
            <a:endParaRPr lang="zh-TW" alt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722853886"/>
              </p:ext>
            </p:extLst>
          </p:nvPr>
        </p:nvGraphicFramePr>
        <p:xfrm>
          <a:off x="457200" y="962744"/>
          <a:ext cx="8229600" cy="5562600"/>
        </p:xfrm>
        <a:graphic>
          <a:graphicData uri="http://schemas.openxmlformats.org/drawingml/2006/table">
            <a:tbl>
              <a:tblPr firstRow="1" bandRow="1">
                <a:tableStyleId>{5C22544A-7EE6-4342-B048-85BDC9FD1C3A}</a:tableStyleId>
              </a:tblPr>
              <a:tblGrid>
                <a:gridCol w="4114800">
                  <a:extLst>
                    <a:ext uri="{9D8B030D-6E8A-4147-A177-3AD203B41FA5}">
                      <a16:colId xmlns="" xmlns:a16="http://schemas.microsoft.com/office/drawing/2014/main" val="20000"/>
                    </a:ext>
                  </a:extLst>
                </a:gridCol>
                <a:gridCol w="4114800">
                  <a:extLst>
                    <a:ext uri="{9D8B030D-6E8A-4147-A177-3AD203B41FA5}">
                      <a16:colId xmlns="" xmlns:a16="http://schemas.microsoft.com/office/drawing/2014/main" val="20001"/>
                    </a:ext>
                  </a:extLst>
                </a:gridCol>
              </a:tblGrid>
              <a:tr h="370840">
                <a:tc>
                  <a:txBody>
                    <a:bodyPr/>
                    <a:lstStyle/>
                    <a:p>
                      <a:r>
                        <a:rPr lang="en-US" altLang="zh-TW" dirty="0" smtClean="0"/>
                        <a:t>Reflection is NOT…</a:t>
                      </a:r>
                      <a:endParaRPr lang="zh-TW" altLang="en-US" dirty="0"/>
                    </a:p>
                  </a:txBody>
                  <a:tcPr/>
                </a:tc>
                <a:tc>
                  <a:txBody>
                    <a:bodyPr/>
                    <a:lstStyle/>
                    <a:p>
                      <a:r>
                        <a:rPr lang="en-US" altLang="zh-TW" dirty="0" smtClean="0"/>
                        <a:t>Reflection is…</a:t>
                      </a:r>
                      <a:endParaRPr lang="zh-TW" altLang="en-US" dirty="0"/>
                    </a:p>
                  </a:txBody>
                  <a:tcPr/>
                </a:tc>
                <a:extLst>
                  <a:ext uri="{0D108BD9-81ED-4DB2-BD59-A6C34878D82A}">
                    <a16:rowId xmlns="" xmlns:a16="http://schemas.microsoft.com/office/drawing/2014/main" val="10000"/>
                  </a:ext>
                </a:extLst>
              </a:tr>
              <a:tr h="370840">
                <a:tc>
                  <a:txBody>
                    <a:bodyPr/>
                    <a:lstStyle/>
                    <a:p>
                      <a:r>
                        <a:rPr lang="en-US" altLang="zh-TW" dirty="0" smtClean="0">
                          <a:solidFill>
                            <a:srgbClr val="0070C0"/>
                          </a:solidFill>
                        </a:rPr>
                        <a:t>Just a summary</a:t>
                      </a:r>
                      <a:endParaRPr lang="zh-TW" altLang="en-US" dirty="0">
                        <a:solidFill>
                          <a:srgbClr val="0070C0"/>
                        </a:solidFill>
                      </a:endParaRPr>
                    </a:p>
                  </a:txBody>
                  <a:tcPr/>
                </a:tc>
                <a:tc>
                  <a:txBody>
                    <a:bodyPr/>
                    <a:lstStyle/>
                    <a:p>
                      <a:r>
                        <a:rPr lang="en-US" altLang="zh-TW" dirty="0" smtClean="0">
                          <a:solidFill>
                            <a:srgbClr val="FF0000"/>
                          </a:solidFill>
                        </a:rPr>
                        <a:t>Thoughts and feelings</a:t>
                      </a:r>
                      <a:endParaRPr lang="zh-TW" altLang="en-US" dirty="0">
                        <a:solidFill>
                          <a:srgbClr val="FF0000"/>
                        </a:solidFill>
                      </a:endParaRPr>
                    </a:p>
                  </a:txBody>
                  <a:tcPr/>
                </a:tc>
                <a:extLst>
                  <a:ext uri="{0D108BD9-81ED-4DB2-BD59-A6C34878D82A}">
                    <a16:rowId xmlns="" xmlns:a16="http://schemas.microsoft.com/office/drawing/2014/main" val="10001"/>
                  </a:ext>
                </a:extLst>
              </a:tr>
              <a:tr h="370840">
                <a:tc>
                  <a:txBody>
                    <a:bodyPr/>
                    <a:lstStyle/>
                    <a:p>
                      <a:r>
                        <a:rPr lang="en-US" altLang="zh-TW" dirty="0" smtClean="0">
                          <a:solidFill>
                            <a:srgbClr val="0070C0"/>
                          </a:solidFill>
                        </a:rPr>
                        <a:t>Forced</a:t>
                      </a:r>
                      <a:endParaRPr lang="zh-TW" altLang="en-US" dirty="0">
                        <a:solidFill>
                          <a:srgbClr val="0070C0"/>
                        </a:solidFill>
                      </a:endParaRPr>
                    </a:p>
                  </a:txBody>
                  <a:tcPr/>
                </a:tc>
                <a:tc>
                  <a:txBody>
                    <a:bodyPr/>
                    <a:lstStyle/>
                    <a:p>
                      <a:r>
                        <a:rPr lang="en-US" altLang="zh-TW" dirty="0" smtClean="0">
                          <a:solidFill>
                            <a:srgbClr val="FF0000"/>
                          </a:solidFill>
                        </a:rPr>
                        <a:t>Honest</a:t>
                      </a:r>
                      <a:endParaRPr lang="zh-TW" altLang="en-US" dirty="0">
                        <a:solidFill>
                          <a:srgbClr val="FF0000"/>
                        </a:solidFill>
                      </a:endParaRPr>
                    </a:p>
                  </a:txBody>
                  <a:tcPr/>
                </a:tc>
                <a:extLst>
                  <a:ext uri="{0D108BD9-81ED-4DB2-BD59-A6C34878D82A}">
                    <a16:rowId xmlns="" xmlns:a16="http://schemas.microsoft.com/office/drawing/2014/main" val="10002"/>
                  </a:ext>
                </a:extLst>
              </a:tr>
              <a:tr h="370840">
                <a:tc>
                  <a:txBody>
                    <a:bodyPr/>
                    <a:lstStyle/>
                    <a:p>
                      <a:r>
                        <a:rPr lang="en-US" altLang="zh-TW" dirty="0" smtClean="0"/>
                        <a:t>Right or wrong</a:t>
                      </a:r>
                      <a:endParaRPr lang="zh-TW" altLang="en-US" dirty="0"/>
                    </a:p>
                  </a:txBody>
                  <a:tcPr/>
                </a:tc>
                <a:tc>
                  <a:txBody>
                    <a:bodyPr/>
                    <a:lstStyle/>
                    <a:p>
                      <a:r>
                        <a:rPr lang="en-US" altLang="zh-TW" dirty="0" smtClean="0"/>
                        <a:t>Varied</a:t>
                      </a:r>
                      <a:endParaRPr lang="zh-TW" altLang="en-US" dirty="0"/>
                    </a:p>
                  </a:txBody>
                  <a:tcPr/>
                </a:tc>
                <a:extLst>
                  <a:ext uri="{0D108BD9-81ED-4DB2-BD59-A6C34878D82A}">
                    <a16:rowId xmlns="" xmlns:a16="http://schemas.microsoft.com/office/drawing/2014/main" val="10003"/>
                  </a:ext>
                </a:extLst>
              </a:tr>
              <a:tr h="370840">
                <a:tc>
                  <a:txBody>
                    <a:bodyPr/>
                    <a:lstStyle/>
                    <a:p>
                      <a:r>
                        <a:rPr lang="en-US" altLang="zh-TW" dirty="0" smtClean="0"/>
                        <a:t>Good or bad</a:t>
                      </a:r>
                      <a:endParaRPr lang="zh-TW" altLang="en-US" dirty="0"/>
                    </a:p>
                  </a:txBody>
                  <a:tcPr/>
                </a:tc>
                <a:tc>
                  <a:txBody>
                    <a:bodyPr/>
                    <a:lstStyle/>
                    <a:p>
                      <a:r>
                        <a:rPr lang="en-US" altLang="zh-TW" dirty="0" smtClean="0">
                          <a:solidFill>
                            <a:srgbClr val="FF0000"/>
                          </a:solidFill>
                        </a:rPr>
                        <a:t>Done in many different ways</a:t>
                      </a:r>
                      <a:endParaRPr lang="zh-TW" altLang="en-US" dirty="0">
                        <a:solidFill>
                          <a:srgbClr val="FF0000"/>
                        </a:solidFill>
                      </a:endParaRPr>
                    </a:p>
                  </a:txBody>
                  <a:tcPr/>
                </a:tc>
                <a:extLst>
                  <a:ext uri="{0D108BD9-81ED-4DB2-BD59-A6C34878D82A}">
                    <a16:rowId xmlns="" xmlns:a16="http://schemas.microsoft.com/office/drawing/2014/main" val="10004"/>
                  </a:ext>
                </a:extLst>
              </a:tr>
              <a:tr h="370840">
                <a:tc>
                  <a:txBody>
                    <a:bodyPr/>
                    <a:lstStyle/>
                    <a:p>
                      <a:r>
                        <a:rPr lang="en-US" altLang="zh-TW" dirty="0" smtClean="0"/>
                        <a:t>To be graded</a:t>
                      </a:r>
                      <a:endParaRPr lang="zh-TW" altLang="en-US" dirty="0"/>
                    </a:p>
                  </a:txBody>
                  <a:tcPr/>
                </a:tc>
                <a:tc>
                  <a:txBody>
                    <a:bodyPr/>
                    <a:lstStyle/>
                    <a:p>
                      <a:r>
                        <a:rPr lang="en-US" altLang="zh-TW" dirty="0" smtClean="0"/>
                        <a:t>Sometimes boring</a:t>
                      </a:r>
                      <a:endParaRPr lang="zh-TW" altLang="en-US" dirty="0"/>
                    </a:p>
                  </a:txBody>
                  <a:tcPr/>
                </a:tc>
                <a:extLst>
                  <a:ext uri="{0D108BD9-81ED-4DB2-BD59-A6C34878D82A}">
                    <a16:rowId xmlns="" xmlns:a16="http://schemas.microsoft.com/office/drawing/2014/main" val="10005"/>
                  </a:ext>
                </a:extLst>
              </a:tr>
              <a:tr h="370840">
                <a:tc>
                  <a:txBody>
                    <a:bodyPr/>
                    <a:lstStyle/>
                    <a:p>
                      <a:r>
                        <a:rPr lang="en-US" altLang="zh-TW" dirty="0" smtClean="0"/>
                        <a:t>Difficult</a:t>
                      </a:r>
                      <a:endParaRPr lang="zh-TW" altLang="en-US" dirty="0"/>
                    </a:p>
                  </a:txBody>
                  <a:tcPr/>
                </a:tc>
                <a:tc>
                  <a:txBody>
                    <a:bodyPr/>
                    <a:lstStyle/>
                    <a:p>
                      <a:r>
                        <a:rPr lang="en-US" altLang="zh-TW" dirty="0" smtClean="0"/>
                        <a:t>Difficult</a:t>
                      </a:r>
                      <a:endParaRPr lang="zh-TW" altLang="en-US" dirty="0"/>
                    </a:p>
                  </a:txBody>
                  <a:tcPr/>
                </a:tc>
                <a:extLst>
                  <a:ext uri="{0D108BD9-81ED-4DB2-BD59-A6C34878D82A}">
                    <a16:rowId xmlns="" xmlns:a16="http://schemas.microsoft.com/office/drawing/2014/main" val="10006"/>
                  </a:ext>
                </a:extLst>
              </a:tr>
              <a:tr h="370840">
                <a:tc>
                  <a:txBody>
                    <a:bodyPr/>
                    <a:lstStyle/>
                    <a:p>
                      <a:r>
                        <a:rPr lang="en-US" altLang="zh-TW" dirty="0" smtClean="0">
                          <a:solidFill>
                            <a:srgbClr val="0070C0"/>
                          </a:solidFill>
                        </a:rPr>
                        <a:t>A copy of what someone else said</a:t>
                      </a:r>
                      <a:endParaRPr lang="zh-TW" altLang="en-US" dirty="0">
                        <a:solidFill>
                          <a:srgbClr val="0070C0"/>
                        </a:solidFill>
                      </a:endParaRPr>
                    </a:p>
                  </a:txBody>
                  <a:tcPr/>
                </a:tc>
                <a:tc>
                  <a:txBody>
                    <a:bodyPr/>
                    <a:lstStyle/>
                    <a:p>
                      <a:r>
                        <a:rPr lang="en-US" altLang="zh-TW" dirty="0" smtClean="0"/>
                        <a:t>Creative</a:t>
                      </a:r>
                      <a:endParaRPr lang="zh-TW" altLang="en-US" dirty="0"/>
                    </a:p>
                  </a:txBody>
                  <a:tcPr/>
                </a:tc>
                <a:extLst>
                  <a:ext uri="{0D108BD9-81ED-4DB2-BD59-A6C34878D82A}">
                    <a16:rowId xmlns="" xmlns:a16="http://schemas.microsoft.com/office/drawing/2014/main" val="10007"/>
                  </a:ext>
                </a:extLst>
              </a:tr>
              <a:tr h="370840">
                <a:tc>
                  <a:txBody>
                    <a:bodyPr/>
                    <a:lstStyle/>
                    <a:p>
                      <a:r>
                        <a:rPr lang="en-US" altLang="zh-TW" dirty="0" smtClean="0"/>
                        <a:t>Predictive</a:t>
                      </a:r>
                      <a:endParaRPr lang="zh-TW" altLang="en-US" dirty="0"/>
                    </a:p>
                  </a:txBody>
                  <a:tcPr/>
                </a:tc>
                <a:tc>
                  <a:txBody>
                    <a:bodyPr/>
                    <a:lstStyle/>
                    <a:p>
                      <a:r>
                        <a:rPr lang="en-US" altLang="zh-TW" dirty="0" smtClean="0"/>
                        <a:t>Descriptive</a:t>
                      </a:r>
                      <a:endParaRPr lang="zh-TW" altLang="en-US" dirty="0"/>
                    </a:p>
                  </a:txBody>
                  <a:tcPr/>
                </a:tc>
                <a:extLst>
                  <a:ext uri="{0D108BD9-81ED-4DB2-BD59-A6C34878D82A}">
                    <a16:rowId xmlns="" xmlns:a16="http://schemas.microsoft.com/office/drawing/2014/main" val="10008"/>
                  </a:ext>
                </a:extLst>
              </a:tr>
              <a:tr h="370840">
                <a:tc>
                  <a:txBody>
                    <a:bodyPr/>
                    <a:lstStyle/>
                    <a:p>
                      <a:r>
                        <a:rPr lang="en-US" altLang="zh-TW" dirty="0" smtClean="0"/>
                        <a:t>To be judged by others</a:t>
                      </a:r>
                      <a:endParaRPr lang="zh-TW" altLang="en-US" dirty="0"/>
                    </a:p>
                  </a:txBody>
                  <a:tcPr/>
                </a:tc>
                <a:tc>
                  <a:txBody>
                    <a:bodyPr/>
                    <a:lstStyle/>
                    <a:p>
                      <a:r>
                        <a:rPr lang="en-US" altLang="zh-TW" dirty="0" smtClean="0"/>
                        <a:t>Capable of</a:t>
                      </a:r>
                      <a:r>
                        <a:rPr lang="en-US" altLang="zh-TW" baseline="0" dirty="0" smtClean="0"/>
                        <a:t> building self-awareness</a:t>
                      </a:r>
                      <a:endParaRPr lang="zh-TW" altLang="en-US" dirty="0"/>
                    </a:p>
                  </a:txBody>
                  <a:tcPr/>
                </a:tc>
                <a:extLst>
                  <a:ext uri="{0D108BD9-81ED-4DB2-BD59-A6C34878D82A}">
                    <a16:rowId xmlns="" xmlns:a16="http://schemas.microsoft.com/office/drawing/2014/main" val="10009"/>
                  </a:ext>
                </a:extLst>
              </a:tr>
              <a:tr h="370840">
                <a:tc>
                  <a:txBody>
                    <a:bodyPr/>
                    <a:lstStyle/>
                    <a:p>
                      <a:r>
                        <a:rPr lang="en-US" altLang="zh-TW" dirty="0" smtClean="0">
                          <a:solidFill>
                            <a:srgbClr val="0070C0"/>
                          </a:solidFill>
                        </a:rPr>
                        <a:t>Done to please</a:t>
                      </a:r>
                      <a:r>
                        <a:rPr lang="en-US" altLang="zh-TW" baseline="0" dirty="0" smtClean="0">
                          <a:solidFill>
                            <a:srgbClr val="0070C0"/>
                          </a:solidFill>
                        </a:rPr>
                        <a:t> someone else</a:t>
                      </a:r>
                      <a:endParaRPr lang="zh-TW" altLang="en-US" dirty="0">
                        <a:solidFill>
                          <a:srgbClr val="0070C0"/>
                        </a:solidFill>
                      </a:endParaRPr>
                    </a:p>
                  </a:txBody>
                  <a:tcPr/>
                </a:tc>
                <a:tc>
                  <a:txBody>
                    <a:bodyPr/>
                    <a:lstStyle/>
                    <a:p>
                      <a:r>
                        <a:rPr lang="en-US" altLang="zh-TW" dirty="0" smtClean="0">
                          <a:solidFill>
                            <a:srgbClr val="FF0000"/>
                          </a:solidFill>
                        </a:rPr>
                        <a:t>Necessary for learning</a:t>
                      </a:r>
                      <a:endParaRPr lang="zh-TW" altLang="en-US" dirty="0">
                        <a:solidFill>
                          <a:srgbClr val="FF0000"/>
                        </a:solidFill>
                      </a:endParaRPr>
                    </a:p>
                  </a:txBody>
                  <a:tcPr/>
                </a:tc>
                <a:extLst>
                  <a:ext uri="{0D108BD9-81ED-4DB2-BD59-A6C34878D82A}">
                    <a16:rowId xmlns="" xmlns:a16="http://schemas.microsoft.com/office/drawing/2014/main" val="10010"/>
                  </a:ext>
                </a:extLst>
              </a:tr>
              <a:tr h="370840">
                <a:tc>
                  <a:txBody>
                    <a:bodyPr/>
                    <a:lstStyle/>
                    <a:p>
                      <a:r>
                        <a:rPr lang="en-US" altLang="zh-TW" dirty="0" smtClean="0"/>
                        <a:t>A waste of time</a:t>
                      </a:r>
                      <a:endParaRPr lang="zh-TW" altLang="en-US" dirty="0"/>
                    </a:p>
                  </a:txBody>
                  <a:tcPr/>
                </a:tc>
                <a:tc>
                  <a:txBody>
                    <a:bodyPr/>
                    <a:lstStyle/>
                    <a:p>
                      <a:r>
                        <a:rPr lang="en-US" altLang="zh-TW" dirty="0" smtClean="0"/>
                        <a:t>Surprising</a:t>
                      </a:r>
                      <a:endParaRPr lang="zh-TW" altLang="en-US" dirty="0"/>
                    </a:p>
                  </a:txBody>
                  <a:tcPr/>
                </a:tc>
                <a:extLst>
                  <a:ext uri="{0D108BD9-81ED-4DB2-BD59-A6C34878D82A}">
                    <a16:rowId xmlns="" xmlns:a16="http://schemas.microsoft.com/office/drawing/2014/main" val="10011"/>
                  </a:ext>
                </a:extLst>
              </a:tr>
              <a:tr h="370840">
                <a:tc>
                  <a:txBody>
                    <a:bodyPr/>
                    <a:lstStyle/>
                    <a:p>
                      <a:r>
                        <a:rPr lang="en-US" altLang="zh-TW" dirty="0" smtClean="0"/>
                        <a:t>Only written</a:t>
                      </a:r>
                      <a:endParaRPr lang="zh-TW" altLang="en-US" dirty="0"/>
                    </a:p>
                  </a:txBody>
                  <a:tcPr/>
                </a:tc>
                <a:tc>
                  <a:txBody>
                    <a:bodyPr/>
                    <a:lstStyle/>
                    <a:p>
                      <a:r>
                        <a:rPr lang="en-US" altLang="zh-TW" dirty="0" smtClean="0"/>
                        <a:t>Sometimes really fun</a:t>
                      </a:r>
                      <a:endParaRPr lang="zh-TW" altLang="en-US" dirty="0"/>
                    </a:p>
                  </a:txBody>
                  <a:tcPr/>
                </a:tc>
                <a:extLst>
                  <a:ext uri="{0D108BD9-81ED-4DB2-BD59-A6C34878D82A}">
                    <a16:rowId xmlns="" xmlns:a16="http://schemas.microsoft.com/office/drawing/2014/main" val="10012"/>
                  </a:ext>
                </a:extLst>
              </a:tr>
              <a:tr h="370840">
                <a:tc>
                  <a:txBody>
                    <a:bodyPr/>
                    <a:lstStyle/>
                    <a:p>
                      <a:r>
                        <a:rPr lang="en-US" altLang="zh-TW" dirty="0" smtClean="0"/>
                        <a:t>Only discussion</a:t>
                      </a:r>
                      <a:endParaRPr lang="zh-TW" altLang="en-US" dirty="0"/>
                    </a:p>
                  </a:txBody>
                  <a:tcPr/>
                </a:tc>
                <a:tc>
                  <a:txBody>
                    <a:bodyPr/>
                    <a:lstStyle/>
                    <a:p>
                      <a:r>
                        <a:rPr lang="en-US" altLang="zh-TW" dirty="0" smtClean="0"/>
                        <a:t>Helpful for planning</a:t>
                      </a:r>
                      <a:endParaRPr lang="zh-TW" altLang="en-US" dirty="0"/>
                    </a:p>
                  </a:txBody>
                  <a:tcPr/>
                </a:tc>
                <a:extLst>
                  <a:ext uri="{0D108BD9-81ED-4DB2-BD59-A6C34878D82A}">
                    <a16:rowId xmlns="" xmlns:a16="http://schemas.microsoft.com/office/drawing/2014/main" val="10013"/>
                  </a:ext>
                </a:extLst>
              </a:tr>
              <a:tr h="370840">
                <a:tc>
                  <a:txBody>
                    <a:bodyPr/>
                    <a:lstStyle/>
                    <a:p>
                      <a:r>
                        <a:rPr lang="en-US" altLang="zh-TW" dirty="0" smtClean="0"/>
                        <a:t>Only led by teachers</a:t>
                      </a:r>
                      <a:endParaRPr lang="zh-TW" altLang="en-US" dirty="0"/>
                    </a:p>
                  </a:txBody>
                  <a:tcPr/>
                </a:tc>
                <a:tc>
                  <a:txBody>
                    <a:bodyPr/>
                    <a:lstStyle/>
                    <a:p>
                      <a:r>
                        <a:rPr lang="en-US" altLang="zh-TW" dirty="0" smtClean="0"/>
                        <a:t>Done alone or with others</a:t>
                      </a:r>
                      <a:endParaRPr lang="zh-TW" altLang="en-US" dirty="0"/>
                    </a:p>
                  </a:txBody>
                  <a:tcPr/>
                </a:tc>
                <a:extLst>
                  <a:ext uri="{0D108BD9-81ED-4DB2-BD59-A6C34878D82A}">
                    <a16:rowId xmlns="" xmlns:a16="http://schemas.microsoft.com/office/drawing/2014/main" val="10014"/>
                  </a:ext>
                </a:extLst>
              </a:tr>
            </a:tbl>
          </a:graphicData>
        </a:graphic>
      </p:graphicFrame>
    </p:spTree>
    <p:extLst>
      <p:ext uri="{BB962C8B-B14F-4D97-AF65-F5344CB8AC3E}">
        <p14:creationId xmlns:p14="http://schemas.microsoft.com/office/powerpoint/2010/main" val="141016403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1846</TotalTime>
  <Words>3162</Words>
  <Application>Microsoft Office PowerPoint</Application>
  <PresentationFormat>On-screen Show (4:3)</PresentationFormat>
  <Paragraphs>467</Paragraphs>
  <Slides>44</Slides>
  <Notes>1</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Clarity</vt:lpstr>
      <vt:lpstr>Reflection in service-learning: Let’s Becoming a Reflective Learner Together</vt:lpstr>
      <vt:lpstr>Today’s Rundown</vt:lpstr>
      <vt:lpstr>Service-Learning Model:  The Five Stages of S-L: A Dynamic Process</vt:lpstr>
      <vt:lpstr>PowerPoint Presentation</vt:lpstr>
      <vt:lpstr>Reflection Exercise </vt:lpstr>
      <vt:lpstr>Reflection Exercise </vt:lpstr>
      <vt:lpstr>Why reflection is important?</vt:lpstr>
      <vt:lpstr>What are the objectives for reflection? </vt:lpstr>
      <vt:lpstr>What is reflection?</vt:lpstr>
      <vt:lpstr>What is Reflection?</vt:lpstr>
      <vt:lpstr>What is Reflection?</vt:lpstr>
      <vt:lpstr>What is Reflection?</vt:lpstr>
      <vt:lpstr> How many of your students have these perspectives when they reflect? </vt:lpstr>
      <vt:lpstr>Gibbs’s Reflective Cycle </vt:lpstr>
      <vt:lpstr>Process of reflection</vt:lpstr>
      <vt:lpstr>Reflection time: Leadership and teamwork</vt:lpstr>
      <vt:lpstr>Choose ONE Card</vt:lpstr>
      <vt:lpstr>4 F Reflection Skills- Which Goose describe yourself? (10mins)  </vt:lpstr>
      <vt:lpstr>Process of Reflection</vt:lpstr>
      <vt:lpstr>When to Reflect?</vt:lpstr>
      <vt:lpstr>When to Reflect?</vt:lpstr>
      <vt:lpstr>1. Pre-reflection: Reflection for action (before service)</vt:lpstr>
      <vt:lpstr>1. Pre-reflection: Reflection for action (before service)</vt:lpstr>
      <vt:lpstr>1. Pre-reflection: Reflection for action (before service)</vt:lpstr>
      <vt:lpstr>2. Intermediate reflection: Reflection in action (during service)</vt:lpstr>
      <vt:lpstr>2. Intermediate reflection: Reflection in action (during service)</vt:lpstr>
      <vt:lpstr>3. Summary of reflection: Reflection on action (after service)</vt:lpstr>
      <vt:lpstr>3. Summary of reflection: Reflection on action (after service)</vt:lpstr>
      <vt:lpstr>Reflective Exercises</vt:lpstr>
      <vt:lpstr>Creating your own S-L reflection map </vt:lpstr>
      <vt:lpstr>Creating your own reflection map</vt:lpstr>
      <vt:lpstr>  Reflective Teaching Strategies  (from Silcox, A How To Guide to Reflection)   </vt:lpstr>
      <vt:lpstr> Principles of Good Practice for Effective Reflection:  </vt:lpstr>
      <vt:lpstr> </vt:lpstr>
      <vt:lpstr>Let’s Brainstorm Reflection Questions &amp; Guidelines together</vt:lpstr>
      <vt:lpstr>Guided Reflection Questions  SINCERITY is the most important element when answering reflection questions.  https://sites.google.com/a/austincc.edu/service-learning/sample-guided-reflection-questions </vt:lpstr>
      <vt:lpstr>Guided Reflection Questions  SINCERITY is the most important element when answering reflection questions.  https://sites.google.com/a/austincc.edu/service-learning/sample-guided-reflection-questions  </vt:lpstr>
      <vt:lpstr>Guided Reflection Questions  SINCERITY is the most important element when answering reflection questions.  https://sites.google.com/a/austincc.edu/service-learning/sample-guided-reflection-questions </vt:lpstr>
      <vt:lpstr>Guidelines for Developing Reflection </vt:lpstr>
      <vt:lpstr>Quiet Moment- 5 mins </vt:lpstr>
      <vt:lpstr>Examples of Reflection activities </vt:lpstr>
      <vt:lpstr>PowerPoint Presentation</vt:lpstr>
      <vt:lpstr>PowerPoint Presentation</vt:lpstr>
      <vt:lpstr>References</vt:lpstr>
    </vt:vector>
  </TitlesOfParts>
  <Company>Lingnan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Importance of Reflection in service-learning: Becoming a Reflective Learner</dc:title>
  <dc:creator>Sharon Chan</dc:creator>
  <cp:lastModifiedBy>puskom-cop</cp:lastModifiedBy>
  <cp:revision>126</cp:revision>
  <cp:lastPrinted>2015-02-06T03:03:29Z</cp:lastPrinted>
  <dcterms:created xsi:type="dcterms:W3CDTF">2013-09-16T06:42:21Z</dcterms:created>
  <dcterms:modified xsi:type="dcterms:W3CDTF">2017-04-06T04:13:46Z</dcterms:modified>
</cp:coreProperties>
</file>