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876" r:id="rId2"/>
  </p:sldMasterIdLst>
  <p:handoutMasterIdLst>
    <p:handoutMasterId r:id="rId60"/>
  </p:handoutMasterIdLst>
  <p:sldIdLst>
    <p:sldId id="256" r:id="rId3"/>
    <p:sldId id="368" r:id="rId4"/>
    <p:sldId id="369" r:id="rId5"/>
    <p:sldId id="277" r:id="rId6"/>
    <p:sldId id="258" r:id="rId7"/>
    <p:sldId id="278" r:id="rId8"/>
    <p:sldId id="279" r:id="rId9"/>
    <p:sldId id="280" r:id="rId10"/>
    <p:sldId id="281" r:id="rId11"/>
    <p:sldId id="353" r:id="rId12"/>
    <p:sldId id="282" r:id="rId13"/>
    <p:sldId id="371" r:id="rId14"/>
    <p:sldId id="370" r:id="rId15"/>
    <p:sldId id="376" r:id="rId16"/>
    <p:sldId id="374" r:id="rId17"/>
    <p:sldId id="286" r:id="rId18"/>
    <p:sldId id="287" r:id="rId19"/>
    <p:sldId id="288" r:id="rId20"/>
    <p:sldId id="289" r:id="rId21"/>
    <p:sldId id="332" r:id="rId22"/>
    <p:sldId id="330" r:id="rId23"/>
    <p:sldId id="331" r:id="rId24"/>
    <p:sldId id="337" r:id="rId25"/>
    <p:sldId id="375" r:id="rId26"/>
    <p:sldId id="338" r:id="rId27"/>
    <p:sldId id="345" r:id="rId28"/>
    <p:sldId id="290" r:id="rId29"/>
    <p:sldId id="292" r:id="rId30"/>
    <p:sldId id="293" r:id="rId31"/>
    <p:sldId id="294" r:id="rId32"/>
    <p:sldId id="295" r:id="rId33"/>
    <p:sldId id="296" r:id="rId34"/>
    <p:sldId id="354" r:id="rId35"/>
    <p:sldId id="355" r:id="rId36"/>
    <p:sldId id="356" r:id="rId37"/>
    <p:sldId id="357" r:id="rId38"/>
    <p:sldId id="358" r:id="rId39"/>
    <p:sldId id="346" r:id="rId40"/>
    <p:sldId id="347" r:id="rId41"/>
    <p:sldId id="348" r:id="rId42"/>
    <p:sldId id="349" r:id="rId43"/>
    <p:sldId id="350" r:id="rId44"/>
    <p:sldId id="351" r:id="rId45"/>
    <p:sldId id="352" r:id="rId46"/>
    <p:sldId id="359" r:id="rId47"/>
    <p:sldId id="340" r:id="rId48"/>
    <p:sldId id="361" r:id="rId49"/>
    <p:sldId id="362" r:id="rId50"/>
    <p:sldId id="317" r:id="rId51"/>
    <p:sldId id="363" r:id="rId52"/>
    <p:sldId id="364" r:id="rId53"/>
    <p:sldId id="365" r:id="rId54"/>
    <p:sldId id="366" r:id="rId55"/>
    <p:sldId id="367" r:id="rId56"/>
    <p:sldId id="341" r:id="rId57"/>
    <p:sldId id="342" r:id="rId58"/>
    <p:sldId id="343"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AA8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2ADD1-D59A-4162-BB2F-388F0E9F5096}" type="doc">
      <dgm:prSet loTypeId="urn:microsoft.com/office/officeart/2005/8/layout/process2" loCatId="process" qsTypeId="urn:microsoft.com/office/officeart/2005/8/quickstyle/simple1" qsCatId="simple" csTypeId="urn:microsoft.com/office/officeart/2005/8/colors/colorful2" csCatId="colorful" phldr="1"/>
      <dgm:spPr/>
    </dgm:pt>
    <dgm:pt modelId="{B16C0F0E-56E0-4179-A145-162B3E78D938}">
      <dgm:prSet phldrT="[Text]" custT="1"/>
      <dgm:spPr/>
      <dgm:t>
        <a:bodyPr/>
        <a:lstStyle/>
        <a:p>
          <a:r>
            <a:rPr lang="en-US" sz="2400" dirty="0" smtClean="0"/>
            <a:t>Vision:</a:t>
          </a:r>
        </a:p>
        <a:p>
          <a:r>
            <a:rPr lang="en-US" sz="2400" dirty="0" smtClean="0"/>
            <a:t>To be a caring and global university that is committed to Christian values</a:t>
          </a:r>
          <a:endParaRPr lang="en-US" sz="2400" dirty="0"/>
        </a:p>
      </dgm:t>
    </dgm:pt>
    <dgm:pt modelId="{53F82AC4-D2DB-4117-A905-0B41D5A11E30}" type="parTrans" cxnId="{817DC14F-E1A6-4A45-A134-EDD7DDFA60FB}">
      <dgm:prSet/>
      <dgm:spPr/>
      <dgm:t>
        <a:bodyPr/>
        <a:lstStyle/>
        <a:p>
          <a:endParaRPr lang="en-US"/>
        </a:p>
      </dgm:t>
    </dgm:pt>
    <dgm:pt modelId="{266E6C66-2C9D-46B0-99C5-827F51A499CA}" type="sibTrans" cxnId="{817DC14F-E1A6-4A45-A134-EDD7DDFA60FB}">
      <dgm:prSet/>
      <dgm:spPr/>
      <dgm:t>
        <a:bodyPr/>
        <a:lstStyle/>
        <a:p>
          <a:endParaRPr lang="en-US"/>
        </a:p>
      </dgm:t>
    </dgm:pt>
    <dgm:pt modelId="{21202AD9-3DA0-4C10-B597-2DA3FDDD328B}">
      <dgm:prSet phldrT="[Text]" custT="1"/>
      <dgm:spPr/>
      <dgm:t>
        <a:bodyPr/>
        <a:lstStyle/>
        <a:p>
          <a:r>
            <a:rPr lang="en-US" sz="2000" dirty="0" smtClean="0"/>
            <a:t>LIGHT value:</a:t>
          </a:r>
        </a:p>
        <a:p>
          <a:r>
            <a:rPr lang="en-US" sz="2000" dirty="0" smtClean="0"/>
            <a:t>Love – is the spirit of caring</a:t>
          </a:r>
        </a:p>
        <a:p>
          <a:r>
            <a:rPr lang="en-US" sz="2000" dirty="0" smtClean="0"/>
            <a:t>Integrity – is character in action</a:t>
          </a:r>
        </a:p>
        <a:p>
          <a:r>
            <a:rPr lang="en-US" sz="2000" dirty="0" smtClean="0"/>
            <a:t>Growth – is the fruit of holistic learning</a:t>
          </a:r>
        </a:p>
        <a:p>
          <a:r>
            <a:rPr lang="en-US" sz="2000" dirty="0" smtClean="0"/>
            <a:t>Humility – is the beginning of wisdom</a:t>
          </a:r>
        </a:p>
        <a:p>
          <a:r>
            <a:rPr lang="en-US" sz="2000" dirty="0" smtClean="0"/>
            <a:t>Truth – is the basis of true life</a:t>
          </a:r>
        </a:p>
      </dgm:t>
    </dgm:pt>
    <dgm:pt modelId="{9595580A-5CC6-42FC-B63A-4E002683545A}" type="parTrans" cxnId="{C9ABFE00-EFE3-4613-80A4-CD5EC248FA34}">
      <dgm:prSet/>
      <dgm:spPr/>
      <dgm:t>
        <a:bodyPr/>
        <a:lstStyle/>
        <a:p>
          <a:endParaRPr lang="en-US"/>
        </a:p>
      </dgm:t>
    </dgm:pt>
    <dgm:pt modelId="{F88CDBE6-C0FB-4816-B93B-E8C41E58B78A}" type="sibTrans" cxnId="{C9ABFE00-EFE3-4613-80A4-CD5EC248FA34}">
      <dgm:prSet/>
      <dgm:spPr/>
      <dgm:t>
        <a:bodyPr/>
        <a:lstStyle/>
        <a:p>
          <a:endParaRPr lang="en-US"/>
        </a:p>
      </dgm:t>
    </dgm:pt>
    <dgm:pt modelId="{177B095B-7C96-4B17-9CE1-81D5229BCB21}">
      <dgm:prSet phldrT="[Text]" custT="1"/>
      <dgm:spPr/>
      <dgm:t>
        <a:bodyPr/>
        <a:lstStyle/>
        <a:p>
          <a:r>
            <a:rPr lang="en-US" sz="2000" dirty="0" smtClean="0"/>
            <a:t>Profile of Alumni:</a:t>
          </a:r>
        </a:p>
        <a:p>
          <a:r>
            <a:rPr lang="en-US" sz="2000" dirty="0" smtClean="0"/>
            <a:t>Academic excellence, Emotional excellence, and Spiritual excellence</a:t>
          </a:r>
          <a:endParaRPr lang="en-US" sz="2000" dirty="0"/>
        </a:p>
      </dgm:t>
    </dgm:pt>
    <dgm:pt modelId="{B6DCBFC0-3373-4AA8-9094-660948CA3281}" type="parTrans" cxnId="{9B644D47-0287-4026-9C02-76047A4293F2}">
      <dgm:prSet/>
      <dgm:spPr/>
      <dgm:t>
        <a:bodyPr/>
        <a:lstStyle/>
        <a:p>
          <a:endParaRPr lang="en-US"/>
        </a:p>
      </dgm:t>
    </dgm:pt>
    <dgm:pt modelId="{93FA25FD-CC7F-4633-B88A-A16A2CDED707}" type="sibTrans" cxnId="{9B644D47-0287-4026-9C02-76047A4293F2}">
      <dgm:prSet/>
      <dgm:spPr/>
      <dgm:t>
        <a:bodyPr/>
        <a:lstStyle/>
        <a:p>
          <a:endParaRPr lang="en-US"/>
        </a:p>
      </dgm:t>
    </dgm:pt>
    <dgm:pt modelId="{B46CD5CB-CD36-4316-AE4E-ECC1BE7E7D9C}" type="pres">
      <dgm:prSet presAssocID="{5B82ADD1-D59A-4162-BB2F-388F0E9F5096}" presName="linearFlow" presStyleCnt="0">
        <dgm:presLayoutVars>
          <dgm:resizeHandles val="exact"/>
        </dgm:presLayoutVars>
      </dgm:prSet>
      <dgm:spPr/>
    </dgm:pt>
    <dgm:pt modelId="{FEC24E53-5A0E-4642-8862-956027E3EC8B}" type="pres">
      <dgm:prSet presAssocID="{B16C0F0E-56E0-4179-A145-162B3E78D938}" presName="node" presStyleLbl="node1" presStyleIdx="0" presStyleCnt="3" custScaleX="237188" custScaleY="158116">
        <dgm:presLayoutVars>
          <dgm:bulletEnabled val="1"/>
        </dgm:presLayoutVars>
      </dgm:prSet>
      <dgm:spPr/>
      <dgm:t>
        <a:bodyPr/>
        <a:lstStyle/>
        <a:p>
          <a:endParaRPr lang="en-US"/>
        </a:p>
      </dgm:t>
    </dgm:pt>
    <dgm:pt modelId="{41B06E23-F5E1-4B6E-A2F9-F78754762DB5}" type="pres">
      <dgm:prSet presAssocID="{266E6C66-2C9D-46B0-99C5-827F51A499CA}" presName="sibTrans" presStyleLbl="sibTrans2D1" presStyleIdx="0" presStyleCnt="2" custScaleX="114950" custScaleY="99134"/>
      <dgm:spPr>
        <a:prstGeom prst="plus">
          <a:avLst/>
        </a:prstGeom>
      </dgm:spPr>
      <dgm:t>
        <a:bodyPr/>
        <a:lstStyle/>
        <a:p>
          <a:endParaRPr lang="en-US"/>
        </a:p>
      </dgm:t>
    </dgm:pt>
    <dgm:pt modelId="{81A9D3D1-3215-4323-A60C-78CBF533B066}" type="pres">
      <dgm:prSet presAssocID="{266E6C66-2C9D-46B0-99C5-827F51A499CA}" presName="connectorText" presStyleLbl="sibTrans2D1" presStyleIdx="0" presStyleCnt="2"/>
      <dgm:spPr/>
      <dgm:t>
        <a:bodyPr/>
        <a:lstStyle/>
        <a:p>
          <a:endParaRPr lang="en-US"/>
        </a:p>
      </dgm:t>
    </dgm:pt>
    <dgm:pt modelId="{3D302A0D-2D0F-4E42-B11E-C553452D10B1}" type="pres">
      <dgm:prSet presAssocID="{21202AD9-3DA0-4C10-B597-2DA3FDDD328B}" presName="node" presStyleLbl="node1" presStyleIdx="1" presStyleCnt="3" custScaleX="199238" custScaleY="256427">
        <dgm:presLayoutVars>
          <dgm:bulletEnabled val="1"/>
        </dgm:presLayoutVars>
      </dgm:prSet>
      <dgm:spPr/>
      <dgm:t>
        <a:bodyPr/>
        <a:lstStyle/>
        <a:p>
          <a:endParaRPr lang="en-US"/>
        </a:p>
      </dgm:t>
    </dgm:pt>
    <dgm:pt modelId="{CD10560D-C23C-4ACF-B656-14468A67B754}" type="pres">
      <dgm:prSet presAssocID="{F88CDBE6-C0FB-4816-B93B-E8C41E58B78A}" presName="sibTrans" presStyleLbl="sibTrans2D1" presStyleIdx="1" presStyleCnt="2"/>
      <dgm:spPr/>
      <dgm:t>
        <a:bodyPr/>
        <a:lstStyle/>
        <a:p>
          <a:endParaRPr lang="en-US"/>
        </a:p>
      </dgm:t>
    </dgm:pt>
    <dgm:pt modelId="{90FEF6F5-6E9D-4A7C-BA57-F92938437E72}" type="pres">
      <dgm:prSet presAssocID="{F88CDBE6-C0FB-4816-B93B-E8C41E58B78A}" presName="connectorText" presStyleLbl="sibTrans2D1" presStyleIdx="1" presStyleCnt="2"/>
      <dgm:spPr/>
      <dgm:t>
        <a:bodyPr/>
        <a:lstStyle/>
        <a:p>
          <a:endParaRPr lang="en-US"/>
        </a:p>
      </dgm:t>
    </dgm:pt>
    <dgm:pt modelId="{2DBA15BA-2EC9-4693-B551-5B717BE226F9}" type="pres">
      <dgm:prSet presAssocID="{177B095B-7C96-4B17-9CE1-81D5229BCB21}" presName="node" presStyleLbl="node1" presStyleIdx="2" presStyleCnt="3" custScaleX="225280">
        <dgm:presLayoutVars>
          <dgm:bulletEnabled val="1"/>
        </dgm:presLayoutVars>
      </dgm:prSet>
      <dgm:spPr/>
      <dgm:t>
        <a:bodyPr/>
        <a:lstStyle/>
        <a:p>
          <a:endParaRPr lang="en-US"/>
        </a:p>
      </dgm:t>
    </dgm:pt>
  </dgm:ptLst>
  <dgm:cxnLst>
    <dgm:cxn modelId="{C9ABFE00-EFE3-4613-80A4-CD5EC248FA34}" srcId="{5B82ADD1-D59A-4162-BB2F-388F0E9F5096}" destId="{21202AD9-3DA0-4C10-B597-2DA3FDDD328B}" srcOrd="1" destOrd="0" parTransId="{9595580A-5CC6-42FC-B63A-4E002683545A}" sibTransId="{F88CDBE6-C0FB-4816-B93B-E8C41E58B78A}"/>
    <dgm:cxn modelId="{14A8431C-5BE0-4920-87FF-7E729018FC01}" type="presOf" srcId="{266E6C66-2C9D-46B0-99C5-827F51A499CA}" destId="{81A9D3D1-3215-4323-A60C-78CBF533B066}" srcOrd="1" destOrd="0" presId="urn:microsoft.com/office/officeart/2005/8/layout/process2"/>
    <dgm:cxn modelId="{9B644D47-0287-4026-9C02-76047A4293F2}" srcId="{5B82ADD1-D59A-4162-BB2F-388F0E9F5096}" destId="{177B095B-7C96-4B17-9CE1-81D5229BCB21}" srcOrd="2" destOrd="0" parTransId="{B6DCBFC0-3373-4AA8-9094-660948CA3281}" sibTransId="{93FA25FD-CC7F-4633-B88A-A16A2CDED707}"/>
    <dgm:cxn modelId="{C8C4AA25-F87C-4555-A18B-AB81F4DD825F}" type="presOf" srcId="{F88CDBE6-C0FB-4816-B93B-E8C41E58B78A}" destId="{90FEF6F5-6E9D-4A7C-BA57-F92938437E72}" srcOrd="1" destOrd="0" presId="urn:microsoft.com/office/officeart/2005/8/layout/process2"/>
    <dgm:cxn modelId="{0036B861-33BC-4176-A15F-4BBBEE3272EA}" type="presOf" srcId="{177B095B-7C96-4B17-9CE1-81D5229BCB21}" destId="{2DBA15BA-2EC9-4693-B551-5B717BE226F9}" srcOrd="0" destOrd="0" presId="urn:microsoft.com/office/officeart/2005/8/layout/process2"/>
    <dgm:cxn modelId="{F1338535-EBE6-4941-B792-9C0759F7BBBB}" type="presOf" srcId="{5B82ADD1-D59A-4162-BB2F-388F0E9F5096}" destId="{B46CD5CB-CD36-4316-AE4E-ECC1BE7E7D9C}" srcOrd="0" destOrd="0" presId="urn:microsoft.com/office/officeart/2005/8/layout/process2"/>
    <dgm:cxn modelId="{4A83AABE-43CE-4597-8156-F752E5446EE9}" type="presOf" srcId="{21202AD9-3DA0-4C10-B597-2DA3FDDD328B}" destId="{3D302A0D-2D0F-4E42-B11E-C553452D10B1}" srcOrd="0" destOrd="0" presId="urn:microsoft.com/office/officeart/2005/8/layout/process2"/>
    <dgm:cxn modelId="{9FACCBAA-35C5-4A21-8EE0-A9A0E5816645}" type="presOf" srcId="{B16C0F0E-56E0-4179-A145-162B3E78D938}" destId="{FEC24E53-5A0E-4642-8862-956027E3EC8B}" srcOrd="0" destOrd="0" presId="urn:microsoft.com/office/officeart/2005/8/layout/process2"/>
    <dgm:cxn modelId="{B088B959-805F-4E7A-8B89-54152A99CDD5}" type="presOf" srcId="{F88CDBE6-C0FB-4816-B93B-E8C41E58B78A}" destId="{CD10560D-C23C-4ACF-B656-14468A67B754}" srcOrd="0" destOrd="0" presId="urn:microsoft.com/office/officeart/2005/8/layout/process2"/>
    <dgm:cxn modelId="{817DC14F-E1A6-4A45-A134-EDD7DDFA60FB}" srcId="{5B82ADD1-D59A-4162-BB2F-388F0E9F5096}" destId="{B16C0F0E-56E0-4179-A145-162B3E78D938}" srcOrd="0" destOrd="0" parTransId="{53F82AC4-D2DB-4117-A905-0B41D5A11E30}" sibTransId="{266E6C66-2C9D-46B0-99C5-827F51A499CA}"/>
    <dgm:cxn modelId="{F64788F5-6E40-435E-9763-3A7C9ECDE78C}" type="presOf" srcId="{266E6C66-2C9D-46B0-99C5-827F51A499CA}" destId="{41B06E23-F5E1-4B6E-A2F9-F78754762DB5}" srcOrd="0" destOrd="0" presId="urn:microsoft.com/office/officeart/2005/8/layout/process2"/>
    <dgm:cxn modelId="{44558F86-6B36-4774-BC1C-0D91B19CBE4D}" type="presParOf" srcId="{B46CD5CB-CD36-4316-AE4E-ECC1BE7E7D9C}" destId="{FEC24E53-5A0E-4642-8862-956027E3EC8B}" srcOrd="0" destOrd="0" presId="urn:microsoft.com/office/officeart/2005/8/layout/process2"/>
    <dgm:cxn modelId="{CC29FBAC-4685-4605-A260-D81812B63AF6}" type="presParOf" srcId="{B46CD5CB-CD36-4316-AE4E-ECC1BE7E7D9C}" destId="{41B06E23-F5E1-4B6E-A2F9-F78754762DB5}" srcOrd="1" destOrd="0" presId="urn:microsoft.com/office/officeart/2005/8/layout/process2"/>
    <dgm:cxn modelId="{C4043E1A-17EC-483E-A142-24A538A11434}" type="presParOf" srcId="{41B06E23-F5E1-4B6E-A2F9-F78754762DB5}" destId="{81A9D3D1-3215-4323-A60C-78CBF533B066}" srcOrd="0" destOrd="0" presId="urn:microsoft.com/office/officeart/2005/8/layout/process2"/>
    <dgm:cxn modelId="{C47A8875-1B86-4C9E-BD90-28C59C5ABC4A}" type="presParOf" srcId="{B46CD5CB-CD36-4316-AE4E-ECC1BE7E7D9C}" destId="{3D302A0D-2D0F-4E42-B11E-C553452D10B1}" srcOrd="2" destOrd="0" presId="urn:microsoft.com/office/officeart/2005/8/layout/process2"/>
    <dgm:cxn modelId="{B5C4A713-FCEA-4567-ABF9-9FEE89B25537}" type="presParOf" srcId="{B46CD5CB-CD36-4316-AE4E-ECC1BE7E7D9C}" destId="{CD10560D-C23C-4ACF-B656-14468A67B754}" srcOrd="3" destOrd="0" presId="urn:microsoft.com/office/officeart/2005/8/layout/process2"/>
    <dgm:cxn modelId="{3A6E6F6C-1525-42E0-8657-5FBE6F39BFC7}" type="presParOf" srcId="{CD10560D-C23C-4ACF-B656-14468A67B754}" destId="{90FEF6F5-6E9D-4A7C-BA57-F92938437E72}" srcOrd="0" destOrd="0" presId="urn:microsoft.com/office/officeart/2005/8/layout/process2"/>
    <dgm:cxn modelId="{60DCA2D4-A122-4B90-8968-19BEDB9D6DAC}" type="presParOf" srcId="{B46CD5CB-CD36-4316-AE4E-ECC1BE7E7D9C}" destId="{2DBA15BA-2EC9-4693-B551-5B717BE226F9}" srcOrd="4" destOrd="0" presId="urn:microsoft.com/office/officeart/2005/8/layout/process2"/>
  </dgm:cxnLst>
  <dgm:bg/>
  <dgm:whole/>
</dgm:dataModel>
</file>

<file path=ppt/diagrams/data2.xml><?xml version="1.0" encoding="utf-8"?>
<dgm:dataModel xmlns:dgm="http://schemas.openxmlformats.org/drawingml/2006/diagram" xmlns:a="http://schemas.openxmlformats.org/drawingml/2006/main">
  <dgm:ptLst>
    <dgm:pt modelId="{67FD57DA-3973-4455-A982-A7DBBDC92A5A}"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3A4D665D-F303-4178-AC88-DB1A4F5036D2}">
      <dgm:prSet phldrT="[Text]" custT="1"/>
      <dgm:spPr/>
      <dgm:t>
        <a:bodyPr/>
        <a:lstStyle/>
        <a:p>
          <a:r>
            <a:rPr lang="en-US" sz="2400" dirty="0" smtClean="0"/>
            <a:t>Holistic Education</a:t>
          </a:r>
          <a:endParaRPr lang="en-US" sz="2400" dirty="0"/>
        </a:p>
      </dgm:t>
    </dgm:pt>
    <dgm:pt modelId="{465670A4-E890-4598-87BD-0F943C492911}" type="parTrans" cxnId="{84A96DD2-7566-4165-BE06-754488D78BCC}">
      <dgm:prSet/>
      <dgm:spPr/>
      <dgm:t>
        <a:bodyPr/>
        <a:lstStyle/>
        <a:p>
          <a:endParaRPr lang="en-US"/>
        </a:p>
      </dgm:t>
    </dgm:pt>
    <dgm:pt modelId="{5FD6A4DB-AA33-4DEF-A435-3EC5E0730C07}" type="sibTrans" cxnId="{84A96DD2-7566-4165-BE06-754488D78BCC}">
      <dgm:prSet/>
      <dgm:spPr/>
      <dgm:t>
        <a:bodyPr/>
        <a:lstStyle/>
        <a:p>
          <a:endParaRPr lang="en-US"/>
        </a:p>
      </dgm:t>
    </dgm:pt>
    <dgm:pt modelId="{26ECFF7C-A910-47CF-9FD2-26DA98C8881D}">
      <dgm:prSet phldrT="[Text]"/>
      <dgm:spPr/>
      <dgm:t>
        <a:bodyPr/>
        <a:lstStyle/>
        <a:p>
          <a:r>
            <a:rPr lang="en-US" dirty="0" smtClean="0"/>
            <a:t>Academic Excellence</a:t>
          </a:r>
          <a:endParaRPr lang="en-US" dirty="0"/>
        </a:p>
      </dgm:t>
    </dgm:pt>
    <dgm:pt modelId="{B682F0A3-5F74-4020-AE95-0C024E515F90}" type="parTrans" cxnId="{75087B3C-9C82-43D3-80F4-EA2228BE94B1}">
      <dgm:prSet/>
      <dgm:spPr/>
      <dgm:t>
        <a:bodyPr/>
        <a:lstStyle/>
        <a:p>
          <a:endParaRPr lang="en-US"/>
        </a:p>
      </dgm:t>
    </dgm:pt>
    <dgm:pt modelId="{0ECC4109-7A2E-4771-AC0D-3730FE4F9B5F}" type="sibTrans" cxnId="{75087B3C-9C82-43D3-80F4-EA2228BE94B1}">
      <dgm:prSet/>
      <dgm:spPr/>
      <dgm:t>
        <a:bodyPr/>
        <a:lstStyle/>
        <a:p>
          <a:endParaRPr lang="en-US"/>
        </a:p>
      </dgm:t>
    </dgm:pt>
    <dgm:pt modelId="{116FEF50-954E-4BD2-8511-187117809AD6}">
      <dgm:prSet phldrT="[Text]"/>
      <dgm:spPr/>
      <dgm:t>
        <a:bodyPr/>
        <a:lstStyle/>
        <a:p>
          <a:r>
            <a:rPr lang="en-US" dirty="0" smtClean="0"/>
            <a:t>Emotional Excellence</a:t>
          </a:r>
          <a:endParaRPr lang="en-US" dirty="0"/>
        </a:p>
      </dgm:t>
    </dgm:pt>
    <dgm:pt modelId="{1A3E8552-828C-4003-B997-1B9097A3484A}" type="parTrans" cxnId="{EDAD259C-9D7C-441E-BAC9-819808B70897}">
      <dgm:prSet/>
      <dgm:spPr/>
      <dgm:t>
        <a:bodyPr/>
        <a:lstStyle/>
        <a:p>
          <a:endParaRPr lang="en-US"/>
        </a:p>
      </dgm:t>
    </dgm:pt>
    <dgm:pt modelId="{F607FA4E-0667-40E4-9490-53A4B88EB3D3}" type="sibTrans" cxnId="{EDAD259C-9D7C-441E-BAC9-819808B70897}">
      <dgm:prSet/>
      <dgm:spPr/>
      <dgm:t>
        <a:bodyPr/>
        <a:lstStyle/>
        <a:p>
          <a:endParaRPr lang="en-US"/>
        </a:p>
      </dgm:t>
    </dgm:pt>
    <dgm:pt modelId="{E1DE29BC-9F43-4F56-8A20-52E38698B851}">
      <dgm:prSet phldrT="[Text]"/>
      <dgm:spPr/>
      <dgm:t>
        <a:bodyPr/>
        <a:lstStyle/>
        <a:p>
          <a:r>
            <a:rPr lang="en-US" dirty="0" smtClean="0"/>
            <a:t>Spiritual Excellence</a:t>
          </a:r>
          <a:endParaRPr lang="en-US" dirty="0"/>
        </a:p>
      </dgm:t>
    </dgm:pt>
    <dgm:pt modelId="{4039FFCF-22DC-4A40-A2DE-99747EA40CB9}" type="parTrans" cxnId="{0B5B1015-89DD-4F7F-A77F-FC03F9BDCFF5}">
      <dgm:prSet/>
      <dgm:spPr/>
      <dgm:t>
        <a:bodyPr/>
        <a:lstStyle/>
        <a:p>
          <a:endParaRPr lang="en-US"/>
        </a:p>
      </dgm:t>
    </dgm:pt>
    <dgm:pt modelId="{5E51FCF2-1774-4983-B665-9D0DF609611A}" type="sibTrans" cxnId="{0B5B1015-89DD-4F7F-A77F-FC03F9BDCFF5}">
      <dgm:prSet/>
      <dgm:spPr/>
      <dgm:t>
        <a:bodyPr/>
        <a:lstStyle/>
        <a:p>
          <a:endParaRPr lang="en-US"/>
        </a:p>
      </dgm:t>
    </dgm:pt>
    <dgm:pt modelId="{1A22A330-63F5-4E1E-9322-029505247B50}" type="pres">
      <dgm:prSet presAssocID="{67FD57DA-3973-4455-A982-A7DBBDC92A5A}" presName="cycle" presStyleCnt="0">
        <dgm:presLayoutVars>
          <dgm:chMax val="1"/>
          <dgm:dir/>
          <dgm:animLvl val="ctr"/>
          <dgm:resizeHandles val="exact"/>
        </dgm:presLayoutVars>
      </dgm:prSet>
      <dgm:spPr/>
      <dgm:t>
        <a:bodyPr/>
        <a:lstStyle/>
        <a:p>
          <a:endParaRPr lang="en-US"/>
        </a:p>
      </dgm:t>
    </dgm:pt>
    <dgm:pt modelId="{BFE79006-F881-4FD0-866F-4B0881E65031}" type="pres">
      <dgm:prSet presAssocID="{3A4D665D-F303-4178-AC88-DB1A4F5036D2}" presName="centerShape" presStyleLbl="node0" presStyleIdx="0" presStyleCnt="1"/>
      <dgm:spPr/>
      <dgm:t>
        <a:bodyPr/>
        <a:lstStyle/>
        <a:p>
          <a:endParaRPr lang="en-US"/>
        </a:p>
      </dgm:t>
    </dgm:pt>
    <dgm:pt modelId="{866656B3-511A-41EF-96D0-09A1558FDC87}" type="pres">
      <dgm:prSet presAssocID="{B682F0A3-5F74-4020-AE95-0C024E515F90}" presName="parTrans" presStyleLbl="bgSibTrans2D1" presStyleIdx="0" presStyleCnt="3"/>
      <dgm:spPr/>
      <dgm:t>
        <a:bodyPr/>
        <a:lstStyle/>
        <a:p>
          <a:endParaRPr lang="en-US"/>
        </a:p>
      </dgm:t>
    </dgm:pt>
    <dgm:pt modelId="{98AAA920-3767-4633-BBD1-21726A7A5205}" type="pres">
      <dgm:prSet presAssocID="{26ECFF7C-A910-47CF-9FD2-26DA98C8881D}" presName="node" presStyleLbl="node1" presStyleIdx="0" presStyleCnt="3">
        <dgm:presLayoutVars>
          <dgm:bulletEnabled val="1"/>
        </dgm:presLayoutVars>
      </dgm:prSet>
      <dgm:spPr/>
      <dgm:t>
        <a:bodyPr/>
        <a:lstStyle/>
        <a:p>
          <a:endParaRPr lang="en-US"/>
        </a:p>
      </dgm:t>
    </dgm:pt>
    <dgm:pt modelId="{8FDC23A6-396C-4CED-9A22-49CAFFCEB4D3}" type="pres">
      <dgm:prSet presAssocID="{1A3E8552-828C-4003-B997-1B9097A3484A}" presName="parTrans" presStyleLbl="bgSibTrans2D1" presStyleIdx="1" presStyleCnt="3"/>
      <dgm:spPr/>
      <dgm:t>
        <a:bodyPr/>
        <a:lstStyle/>
        <a:p>
          <a:endParaRPr lang="en-US"/>
        </a:p>
      </dgm:t>
    </dgm:pt>
    <dgm:pt modelId="{F8238291-EFF8-40E1-A1B5-492879B924BF}" type="pres">
      <dgm:prSet presAssocID="{116FEF50-954E-4BD2-8511-187117809AD6}" presName="node" presStyleLbl="node1" presStyleIdx="1" presStyleCnt="3">
        <dgm:presLayoutVars>
          <dgm:bulletEnabled val="1"/>
        </dgm:presLayoutVars>
      </dgm:prSet>
      <dgm:spPr/>
      <dgm:t>
        <a:bodyPr/>
        <a:lstStyle/>
        <a:p>
          <a:endParaRPr lang="en-US"/>
        </a:p>
      </dgm:t>
    </dgm:pt>
    <dgm:pt modelId="{D78BEBA3-6599-41EA-89E5-830C5B1BA778}" type="pres">
      <dgm:prSet presAssocID="{4039FFCF-22DC-4A40-A2DE-99747EA40CB9}" presName="parTrans" presStyleLbl="bgSibTrans2D1" presStyleIdx="2" presStyleCnt="3"/>
      <dgm:spPr/>
      <dgm:t>
        <a:bodyPr/>
        <a:lstStyle/>
        <a:p>
          <a:endParaRPr lang="en-US"/>
        </a:p>
      </dgm:t>
    </dgm:pt>
    <dgm:pt modelId="{35F05C69-95EB-4098-AAB1-44066951B857}" type="pres">
      <dgm:prSet presAssocID="{E1DE29BC-9F43-4F56-8A20-52E38698B851}" presName="node" presStyleLbl="node1" presStyleIdx="2" presStyleCnt="3">
        <dgm:presLayoutVars>
          <dgm:bulletEnabled val="1"/>
        </dgm:presLayoutVars>
      </dgm:prSet>
      <dgm:spPr/>
      <dgm:t>
        <a:bodyPr/>
        <a:lstStyle/>
        <a:p>
          <a:endParaRPr lang="en-US"/>
        </a:p>
      </dgm:t>
    </dgm:pt>
  </dgm:ptLst>
  <dgm:cxnLst>
    <dgm:cxn modelId="{75087B3C-9C82-43D3-80F4-EA2228BE94B1}" srcId="{3A4D665D-F303-4178-AC88-DB1A4F5036D2}" destId="{26ECFF7C-A910-47CF-9FD2-26DA98C8881D}" srcOrd="0" destOrd="0" parTransId="{B682F0A3-5F74-4020-AE95-0C024E515F90}" sibTransId="{0ECC4109-7A2E-4771-AC0D-3730FE4F9B5F}"/>
    <dgm:cxn modelId="{17DCAEF3-3C31-42CB-845A-9F20F68921AE}" type="presOf" srcId="{E1DE29BC-9F43-4F56-8A20-52E38698B851}" destId="{35F05C69-95EB-4098-AAB1-44066951B857}" srcOrd="0" destOrd="0" presId="urn:microsoft.com/office/officeart/2005/8/layout/radial4"/>
    <dgm:cxn modelId="{84A96DD2-7566-4165-BE06-754488D78BCC}" srcId="{67FD57DA-3973-4455-A982-A7DBBDC92A5A}" destId="{3A4D665D-F303-4178-AC88-DB1A4F5036D2}" srcOrd="0" destOrd="0" parTransId="{465670A4-E890-4598-87BD-0F943C492911}" sibTransId="{5FD6A4DB-AA33-4DEF-A435-3EC5E0730C07}"/>
    <dgm:cxn modelId="{0B5B1015-89DD-4F7F-A77F-FC03F9BDCFF5}" srcId="{3A4D665D-F303-4178-AC88-DB1A4F5036D2}" destId="{E1DE29BC-9F43-4F56-8A20-52E38698B851}" srcOrd="2" destOrd="0" parTransId="{4039FFCF-22DC-4A40-A2DE-99747EA40CB9}" sibTransId="{5E51FCF2-1774-4983-B665-9D0DF609611A}"/>
    <dgm:cxn modelId="{8A52EA5A-FAD1-4F08-A16D-BF82BC4BF82F}" type="presOf" srcId="{1A3E8552-828C-4003-B997-1B9097A3484A}" destId="{8FDC23A6-396C-4CED-9A22-49CAFFCEB4D3}" srcOrd="0" destOrd="0" presId="urn:microsoft.com/office/officeart/2005/8/layout/radial4"/>
    <dgm:cxn modelId="{EDAD259C-9D7C-441E-BAC9-819808B70897}" srcId="{3A4D665D-F303-4178-AC88-DB1A4F5036D2}" destId="{116FEF50-954E-4BD2-8511-187117809AD6}" srcOrd="1" destOrd="0" parTransId="{1A3E8552-828C-4003-B997-1B9097A3484A}" sibTransId="{F607FA4E-0667-40E4-9490-53A4B88EB3D3}"/>
    <dgm:cxn modelId="{E8F2DB73-2476-4395-AA9B-0E216400BE66}" type="presOf" srcId="{B682F0A3-5F74-4020-AE95-0C024E515F90}" destId="{866656B3-511A-41EF-96D0-09A1558FDC87}" srcOrd="0" destOrd="0" presId="urn:microsoft.com/office/officeart/2005/8/layout/radial4"/>
    <dgm:cxn modelId="{574A56D7-EF92-495A-BC0D-BCC886EF83C1}" type="presOf" srcId="{4039FFCF-22DC-4A40-A2DE-99747EA40CB9}" destId="{D78BEBA3-6599-41EA-89E5-830C5B1BA778}" srcOrd="0" destOrd="0" presId="urn:microsoft.com/office/officeart/2005/8/layout/radial4"/>
    <dgm:cxn modelId="{889FA677-F64B-4DE9-B6A0-1BCBE32391D6}" type="presOf" srcId="{26ECFF7C-A910-47CF-9FD2-26DA98C8881D}" destId="{98AAA920-3767-4633-BBD1-21726A7A5205}" srcOrd="0" destOrd="0" presId="urn:microsoft.com/office/officeart/2005/8/layout/radial4"/>
    <dgm:cxn modelId="{49AC81E6-A042-4EEE-9126-A415C1F3851B}" type="presOf" srcId="{116FEF50-954E-4BD2-8511-187117809AD6}" destId="{F8238291-EFF8-40E1-A1B5-492879B924BF}" srcOrd="0" destOrd="0" presId="urn:microsoft.com/office/officeart/2005/8/layout/radial4"/>
    <dgm:cxn modelId="{BE7E0F51-1940-40DB-A64F-E2F7DF592428}" type="presOf" srcId="{67FD57DA-3973-4455-A982-A7DBBDC92A5A}" destId="{1A22A330-63F5-4E1E-9322-029505247B50}" srcOrd="0" destOrd="0" presId="urn:microsoft.com/office/officeart/2005/8/layout/radial4"/>
    <dgm:cxn modelId="{BC4E0547-4B51-4E69-AD22-DE822EC1EC2A}" type="presOf" srcId="{3A4D665D-F303-4178-AC88-DB1A4F5036D2}" destId="{BFE79006-F881-4FD0-866F-4B0881E65031}" srcOrd="0" destOrd="0" presId="urn:microsoft.com/office/officeart/2005/8/layout/radial4"/>
    <dgm:cxn modelId="{4DA8D597-162F-4C3D-A21F-052FB45F8F93}" type="presParOf" srcId="{1A22A330-63F5-4E1E-9322-029505247B50}" destId="{BFE79006-F881-4FD0-866F-4B0881E65031}" srcOrd="0" destOrd="0" presId="urn:microsoft.com/office/officeart/2005/8/layout/radial4"/>
    <dgm:cxn modelId="{939F2A98-DFC8-4A55-B3D6-3C72FBD2B3B3}" type="presParOf" srcId="{1A22A330-63F5-4E1E-9322-029505247B50}" destId="{866656B3-511A-41EF-96D0-09A1558FDC87}" srcOrd="1" destOrd="0" presId="urn:microsoft.com/office/officeart/2005/8/layout/radial4"/>
    <dgm:cxn modelId="{AFFEFC9C-5EB1-41CD-8A05-93347F646DA2}" type="presParOf" srcId="{1A22A330-63F5-4E1E-9322-029505247B50}" destId="{98AAA920-3767-4633-BBD1-21726A7A5205}" srcOrd="2" destOrd="0" presId="urn:microsoft.com/office/officeart/2005/8/layout/radial4"/>
    <dgm:cxn modelId="{B6C39416-1063-4424-88C6-F5178B4A6D50}" type="presParOf" srcId="{1A22A330-63F5-4E1E-9322-029505247B50}" destId="{8FDC23A6-396C-4CED-9A22-49CAFFCEB4D3}" srcOrd="3" destOrd="0" presId="urn:microsoft.com/office/officeart/2005/8/layout/radial4"/>
    <dgm:cxn modelId="{F3B7F64F-2160-4E23-BBD9-2898204BFC3A}" type="presParOf" srcId="{1A22A330-63F5-4E1E-9322-029505247B50}" destId="{F8238291-EFF8-40E1-A1B5-492879B924BF}" srcOrd="4" destOrd="0" presId="urn:microsoft.com/office/officeart/2005/8/layout/radial4"/>
    <dgm:cxn modelId="{95417544-F549-4C65-8135-EA7A30C212DB}" type="presParOf" srcId="{1A22A330-63F5-4E1E-9322-029505247B50}" destId="{D78BEBA3-6599-41EA-89E5-830C5B1BA778}" srcOrd="5" destOrd="0" presId="urn:microsoft.com/office/officeart/2005/8/layout/radial4"/>
    <dgm:cxn modelId="{CE6FAAE7-CEA0-4405-A8CF-D20AD23568C4}" type="presParOf" srcId="{1A22A330-63F5-4E1E-9322-029505247B50}" destId="{35F05C69-95EB-4098-AAB1-44066951B857}" srcOrd="6" destOrd="0" presId="urn:microsoft.com/office/officeart/2005/8/layout/radial4"/>
  </dgm:cxnLst>
  <dgm:bg/>
  <dgm:whole/>
</dgm:dataModel>
</file>

<file path=ppt/diagrams/data3.xml><?xml version="1.0" encoding="utf-8"?>
<dgm:dataModel xmlns:dgm="http://schemas.openxmlformats.org/drawingml/2006/diagram" xmlns:a="http://schemas.openxmlformats.org/drawingml/2006/main">
  <dgm:ptLst>
    <dgm:pt modelId="{0CB372CD-D144-4CBC-BFD5-9C2A6DAE4A0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C2BBD090-2444-480F-A0DF-592FDD049CA7}">
      <dgm:prSet phldrT="[Text]"/>
      <dgm:spPr/>
      <dgm:t>
        <a:bodyPr/>
        <a:lstStyle/>
        <a:p>
          <a:r>
            <a:rPr lang="en-US" dirty="0" smtClean="0"/>
            <a:t>Elements of SL</a:t>
          </a:r>
          <a:endParaRPr lang="en-US" dirty="0"/>
        </a:p>
      </dgm:t>
    </dgm:pt>
    <dgm:pt modelId="{F4A69E18-B93F-49C1-B2F4-878ED0F7FAEF}" type="parTrans" cxnId="{234D1B8D-9591-45C5-9396-2FADE7D7DCA1}">
      <dgm:prSet/>
      <dgm:spPr/>
      <dgm:t>
        <a:bodyPr/>
        <a:lstStyle/>
        <a:p>
          <a:endParaRPr lang="en-US"/>
        </a:p>
      </dgm:t>
    </dgm:pt>
    <dgm:pt modelId="{E18DF815-2350-4408-ADE8-BEE38088223E}" type="sibTrans" cxnId="{234D1B8D-9591-45C5-9396-2FADE7D7DCA1}">
      <dgm:prSet/>
      <dgm:spPr/>
      <dgm:t>
        <a:bodyPr/>
        <a:lstStyle/>
        <a:p>
          <a:endParaRPr lang="en-US"/>
        </a:p>
      </dgm:t>
    </dgm:pt>
    <dgm:pt modelId="{8FEB7378-678E-4DE9-8179-B94D65EFF4C5}">
      <dgm:prSet phldrT="[Text]" custT="1"/>
      <dgm:spPr/>
      <dgm:t>
        <a:bodyPr/>
        <a:lstStyle/>
        <a:p>
          <a:r>
            <a:rPr lang="en-US" sz="1600" dirty="0" smtClean="0"/>
            <a:t>Preparation</a:t>
          </a:r>
          <a:endParaRPr lang="en-US" sz="1600" dirty="0"/>
        </a:p>
      </dgm:t>
    </dgm:pt>
    <dgm:pt modelId="{D2897F16-F279-4703-A6AD-AA3F690D8346}" type="parTrans" cxnId="{8E227CCB-906E-4BE3-AAFA-FE2ACCC22FCC}">
      <dgm:prSet/>
      <dgm:spPr/>
      <dgm:t>
        <a:bodyPr/>
        <a:lstStyle/>
        <a:p>
          <a:endParaRPr lang="en-US"/>
        </a:p>
      </dgm:t>
    </dgm:pt>
    <dgm:pt modelId="{8EED3476-4DEB-486E-946E-4110F1D517D1}" type="sibTrans" cxnId="{8E227CCB-906E-4BE3-AAFA-FE2ACCC22FCC}">
      <dgm:prSet/>
      <dgm:spPr/>
      <dgm:t>
        <a:bodyPr/>
        <a:lstStyle/>
        <a:p>
          <a:endParaRPr lang="en-US"/>
        </a:p>
      </dgm:t>
    </dgm:pt>
    <dgm:pt modelId="{A14BC4A8-F454-42A0-8A99-EA12ECA356BB}">
      <dgm:prSet phldrT="[Text]" custT="1"/>
      <dgm:spPr/>
      <dgm:t>
        <a:bodyPr/>
        <a:lstStyle/>
        <a:p>
          <a:r>
            <a:rPr lang="en-US" sz="1800" dirty="0" smtClean="0"/>
            <a:t>Action</a:t>
          </a:r>
          <a:endParaRPr lang="en-US" sz="1800" dirty="0"/>
        </a:p>
      </dgm:t>
    </dgm:pt>
    <dgm:pt modelId="{F05CA8C3-F9EC-451D-B781-FA08DB6E3A36}" type="parTrans" cxnId="{7BDAEBD5-3205-4725-B9F6-3BED6A4F4F1D}">
      <dgm:prSet/>
      <dgm:spPr/>
      <dgm:t>
        <a:bodyPr/>
        <a:lstStyle/>
        <a:p>
          <a:endParaRPr lang="en-US"/>
        </a:p>
      </dgm:t>
    </dgm:pt>
    <dgm:pt modelId="{F6EC4579-FE2D-440B-BBAD-9BDD4791B357}" type="sibTrans" cxnId="{7BDAEBD5-3205-4725-B9F6-3BED6A4F4F1D}">
      <dgm:prSet/>
      <dgm:spPr/>
      <dgm:t>
        <a:bodyPr/>
        <a:lstStyle/>
        <a:p>
          <a:endParaRPr lang="en-US"/>
        </a:p>
      </dgm:t>
    </dgm:pt>
    <dgm:pt modelId="{358413F9-6510-48FA-8F3D-AB37C572A7BC}">
      <dgm:prSet phldrT="[Text]" custT="1"/>
      <dgm:spPr/>
      <dgm:t>
        <a:bodyPr/>
        <a:lstStyle/>
        <a:p>
          <a:r>
            <a:rPr lang="en-US" sz="1600" dirty="0" smtClean="0"/>
            <a:t>Reflection</a:t>
          </a:r>
          <a:endParaRPr lang="en-US" sz="1600" dirty="0"/>
        </a:p>
      </dgm:t>
    </dgm:pt>
    <dgm:pt modelId="{31A97BF3-C62A-440D-9400-0B917C828B0C}" type="parTrans" cxnId="{3E8F48F5-461B-4E01-87B2-E0EDA8A6222A}">
      <dgm:prSet/>
      <dgm:spPr/>
      <dgm:t>
        <a:bodyPr/>
        <a:lstStyle/>
        <a:p>
          <a:endParaRPr lang="en-US"/>
        </a:p>
      </dgm:t>
    </dgm:pt>
    <dgm:pt modelId="{E116B5D4-789D-4EB5-BDE1-D5CEB8112D94}" type="sibTrans" cxnId="{3E8F48F5-461B-4E01-87B2-E0EDA8A6222A}">
      <dgm:prSet/>
      <dgm:spPr/>
      <dgm:t>
        <a:bodyPr/>
        <a:lstStyle/>
        <a:p>
          <a:endParaRPr lang="en-US"/>
        </a:p>
      </dgm:t>
    </dgm:pt>
    <dgm:pt modelId="{D64DD3AD-67C8-4E71-B9E7-7247F76B1A40}">
      <dgm:prSet phldrT="[Text]" custT="1"/>
      <dgm:spPr/>
      <dgm:t>
        <a:bodyPr/>
        <a:lstStyle/>
        <a:p>
          <a:r>
            <a:rPr lang="en-US" sz="1600" dirty="0" smtClean="0"/>
            <a:t>Celebration</a:t>
          </a:r>
          <a:endParaRPr lang="en-US" sz="1600" dirty="0"/>
        </a:p>
      </dgm:t>
    </dgm:pt>
    <dgm:pt modelId="{B49B7444-3886-4FED-9EC3-20A81E2C1884}" type="parTrans" cxnId="{762F1DD5-593C-4593-9038-3944E1AFD100}">
      <dgm:prSet/>
      <dgm:spPr/>
      <dgm:t>
        <a:bodyPr/>
        <a:lstStyle/>
        <a:p>
          <a:endParaRPr lang="en-US"/>
        </a:p>
      </dgm:t>
    </dgm:pt>
    <dgm:pt modelId="{B11B0E90-0C76-44E4-BF9C-377532F86EBE}" type="sibTrans" cxnId="{762F1DD5-593C-4593-9038-3944E1AFD100}">
      <dgm:prSet/>
      <dgm:spPr/>
      <dgm:t>
        <a:bodyPr/>
        <a:lstStyle/>
        <a:p>
          <a:endParaRPr lang="en-US"/>
        </a:p>
      </dgm:t>
    </dgm:pt>
    <dgm:pt modelId="{64CEE42D-D12C-418B-8744-90007B643DAA}" type="pres">
      <dgm:prSet presAssocID="{0CB372CD-D144-4CBC-BFD5-9C2A6DAE4A01}" presName="Name0" presStyleCnt="0">
        <dgm:presLayoutVars>
          <dgm:chMax val="1"/>
          <dgm:dir/>
          <dgm:animLvl val="ctr"/>
          <dgm:resizeHandles val="exact"/>
        </dgm:presLayoutVars>
      </dgm:prSet>
      <dgm:spPr/>
      <dgm:t>
        <a:bodyPr/>
        <a:lstStyle/>
        <a:p>
          <a:endParaRPr lang="en-US"/>
        </a:p>
      </dgm:t>
    </dgm:pt>
    <dgm:pt modelId="{576349D8-0813-4E4B-8561-287BE6B2B9C0}" type="pres">
      <dgm:prSet presAssocID="{C2BBD090-2444-480F-A0DF-592FDD049CA7}" presName="centerShape" presStyleLbl="node0" presStyleIdx="0" presStyleCnt="1" custScaleX="82192" custScaleY="80550"/>
      <dgm:spPr/>
      <dgm:t>
        <a:bodyPr/>
        <a:lstStyle/>
        <a:p>
          <a:endParaRPr lang="en-US"/>
        </a:p>
      </dgm:t>
    </dgm:pt>
    <dgm:pt modelId="{9BEC73BA-CB99-4522-BF04-D827EFF6463A}" type="pres">
      <dgm:prSet presAssocID="{8FEB7378-678E-4DE9-8179-B94D65EFF4C5}" presName="node" presStyleLbl="node1" presStyleIdx="0" presStyleCnt="4" custScaleX="140734" custScaleY="71372">
        <dgm:presLayoutVars>
          <dgm:bulletEnabled val="1"/>
        </dgm:presLayoutVars>
      </dgm:prSet>
      <dgm:spPr/>
      <dgm:t>
        <a:bodyPr/>
        <a:lstStyle/>
        <a:p>
          <a:endParaRPr lang="en-US"/>
        </a:p>
      </dgm:t>
    </dgm:pt>
    <dgm:pt modelId="{D087EB20-5058-401E-A63E-04846A24FEAC}" type="pres">
      <dgm:prSet presAssocID="{8FEB7378-678E-4DE9-8179-B94D65EFF4C5}" presName="dummy" presStyleCnt="0"/>
      <dgm:spPr/>
    </dgm:pt>
    <dgm:pt modelId="{C5C90808-A5A6-4D64-BC97-EB0B17F175F3}" type="pres">
      <dgm:prSet presAssocID="{8EED3476-4DEB-486E-946E-4110F1D517D1}" presName="sibTrans" presStyleLbl="sibTrans2D1" presStyleIdx="0" presStyleCnt="4"/>
      <dgm:spPr/>
      <dgm:t>
        <a:bodyPr/>
        <a:lstStyle/>
        <a:p>
          <a:endParaRPr lang="en-US"/>
        </a:p>
      </dgm:t>
    </dgm:pt>
    <dgm:pt modelId="{63435458-6F11-4CCF-95A4-AC52375C54A5}" type="pres">
      <dgm:prSet presAssocID="{A14BC4A8-F454-42A0-8A99-EA12ECA356BB}" presName="node" presStyleLbl="node1" presStyleIdx="1" presStyleCnt="4" custScaleX="114369" custScaleY="68494">
        <dgm:presLayoutVars>
          <dgm:bulletEnabled val="1"/>
        </dgm:presLayoutVars>
      </dgm:prSet>
      <dgm:spPr/>
      <dgm:t>
        <a:bodyPr/>
        <a:lstStyle/>
        <a:p>
          <a:endParaRPr lang="en-US"/>
        </a:p>
      </dgm:t>
    </dgm:pt>
    <dgm:pt modelId="{C1C783CB-A6F4-4DB5-9617-ABAA7F515F30}" type="pres">
      <dgm:prSet presAssocID="{A14BC4A8-F454-42A0-8A99-EA12ECA356BB}" presName="dummy" presStyleCnt="0"/>
      <dgm:spPr/>
    </dgm:pt>
    <dgm:pt modelId="{E84E8990-CFE7-4110-AF17-2B95B7BE0E7E}" type="pres">
      <dgm:prSet presAssocID="{F6EC4579-FE2D-440B-BBAD-9BDD4791B357}" presName="sibTrans" presStyleLbl="sibTrans2D1" presStyleIdx="1" presStyleCnt="4"/>
      <dgm:spPr/>
      <dgm:t>
        <a:bodyPr/>
        <a:lstStyle/>
        <a:p>
          <a:endParaRPr lang="en-US"/>
        </a:p>
      </dgm:t>
    </dgm:pt>
    <dgm:pt modelId="{958669E7-1613-4B94-9A9B-2AA583FB2FC5}" type="pres">
      <dgm:prSet presAssocID="{358413F9-6510-48FA-8F3D-AB37C572A7BC}" presName="node" presStyleLbl="node1" presStyleIdx="2" presStyleCnt="4" custScaleX="123898" custScaleY="78249">
        <dgm:presLayoutVars>
          <dgm:bulletEnabled val="1"/>
        </dgm:presLayoutVars>
      </dgm:prSet>
      <dgm:spPr/>
      <dgm:t>
        <a:bodyPr/>
        <a:lstStyle/>
        <a:p>
          <a:endParaRPr lang="en-US"/>
        </a:p>
      </dgm:t>
    </dgm:pt>
    <dgm:pt modelId="{535799CC-054F-4AD8-B9E8-5507D9F6528C}" type="pres">
      <dgm:prSet presAssocID="{358413F9-6510-48FA-8F3D-AB37C572A7BC}" presName="dummy" presStyleCnt="0"/>
      <dgm:spPr/>
    </dgm:pt>
    <dgm:pt modelId="{AEE458E8-670B-4D41-B57B-7A1B6AFD3B77}" type="pres">
      <dgm:prSet presAssocID="{E116B5D4-789D-4EB5-BDE1-D5CEB8112D94}" presName="sibTrans" presStyleLbl="sibTrans2D1" presStyleIdx="2" presStyleCnt="4"/>
      <dgm:spPr/>
      <dgm:t>
        <a:bodyPr/>
        <a:lstStyle/>
        <a:p>
          <a:endParaRPr lang="en-US"/>
        </a:p>
      </dgm:t>
    </dgm:pt>
    <dgm:pt modelId="{24410E9C-17CA-4491-915A-E744AEBAB42A}" type="pres">
      <dgm:prSet presAssocID="{D64DD3AD-67C8-4E71-B9E7-7247F76B1A40}" presName="node" presStyleLbl="node1" presStyleIdx="3" presStyleCnt="4" custScaleX="131453" custScaleY="81127">
        <dgm:presLayoutVars>
          <dgm:bulletEnabled val="1"/>
        </dgm:presLayoutVars>
      </dgm:prSet>
      <dgm:spPr/>
      <dgm:t>
        <a:bodyPr/>
        <a:lstStyle/>
        <a:p>
          <a:endParaRPr lang="en-US"/>
        </a:p>
      </dgm:t>
    </dgm:pt>
    <dgm:pt modelId="{B8E9A074-4CAD-4377-9C5A-FE68D2834D77}" type="pres">
      <dgm:prSet presAssocID="{D64DD3AD-67C8-4E71-B9E7-7247F76B1A40}" presName="dummy" presStyleCnt="0"/>
      <dgm:spPr/>
    </dgm:pt>
    <dgm:pt modelId="{CF1963AB-00CF-40DA-B6BD-F82E33A7DD8F}" type="pres">
      <dgm:prSet presAssocID="{B11B0E90-0C76-44E4-BF9C-377532F86EBE}" presName="sibTrans" presStyleLbl="sibTrans2D1" presStyleIdx="3" presStyleCnt="4"/>
      <dgm:spPr/>
      <dgm:t>
        <a:bodyPr/>
        <a:lstStyle/>
        <a:p>
          <a:endParaRPr lang="en-US"/>
        </a:p>
      </dgm:t>
    </dgm:pt>
  </dgm:ptLst>
  <dgm:cxnLst>
    <dgm:cxn modelId="{67FEEE85-84A2-4CE4-A6D2-399108CBA460}" type="presOf" srcId="{C2BBD090-2444-480F-A0DF-592FDD049CA7}" destId="{576349D8-0813-4E4B-8561-287BE6B2B9C0}" srcOrd="0" destOrd="0" presId="urn:microsoft.com/office/officeart/2005/8/layout/radial6"/>
    <dgm:cxn modelId="{9721CBD8-7FB2-48AA-8AAB-31D7A03E580A}" type="presOf" srcId="{358413F9-6510-48FA-8F3D-AB37C572A7BC}" destId="{958669E7-1613-4B94-9A9B-2AA583FB2FC5}" srcOrd="0" destOrd="0" presId="urn:microsoft.com/office/officeart/2005/8/layout/radial6"/>
    <dgm:cxn modelId="{7BDAEBD5-3205-4725-B9F6-3BED6A4F4F1D}" srcId="{C2BBD090-2444-480F-A0DF-592FDD049CA7}" destId="{A14BC4A8-F454-42A0-8A99-EA12ECA356BB}" srcOrd="1" destOrd="0" parTransId="{F05CA8C3-F9EC-451D-B781-FA08DB6E3A36}" sibTransId="{F6EC4579-FE2D-440B-BBAD-9BDD4791B357}"/>
    <dgm:cxn modelId="{15B4B8DB-2E7B-422E-82C5-AFFB774D28EA}" type="presOf" srcId="{E116B5D4-789D-4EB5-BDE1-D5CEB8112D94}" destId="{AEE458E8-670B-4D41-B57B-7A1B6AFD3B77}" srcOrd="0" destOrd="0" presId="urn:microsoft.com/office/officeart/2005/8/layout/radial6"/>
    <dgm:cxn modelId="{234D1B8D-9591-45C5-9396-2FADE7D7DCA1}" srcId="{0CB372CD-D144-4CBC-BFD5-9C2A6DAE4A01}" destId="{C2BBD090-2444-480F-A0DF-592FDD049CA7}" srcOrd="0" destOrd="0" parTransId="{F4A69E18-B93F-49C1-B2F4-878ED0F7FAEF}" sibTransId="{E18DF815-2350-4408-ADE8-BEE38088223E}"/>
    <dgm:cxn modelId="{3E8F48F5-461B-4E01-87B2-E0EDA8A6222A}" srcId="{C2BBD090-2444-480F-A0DF-592FDD049CA7}" destId="{358413F9-6510-48FA-8F3D-AB37C572A7BC}" srcOrd="2" destOrd="0" parTransId="{31A97BF3-C62A-440D-9400-0B917C828B0C}" sibTransId="{E116B5D4-789D-4EB5-BDE1-D5CEB8112D94}"/>
    <dgm:cxn modelId="{7B72AEA5-C029-4F37-A3FD-6A908D556AA9}" type="presOf" srcId="{8EED3476-4DEB-486E-946E-4110F1D517D1}" destId="{C5C90808-A5A6-4D64-BC97-EB0B17F175F3}" srcOrd="0" destOrd="0" presId="urn:microsoft.com/office/officeart/2005/8/layout/radial6"/>
    <dgm:cxn modelId="{8E227CCB-906E-4BE3-AAFA-FE2ACCC22FCC}" srcId="{C2BBD090-2444-480F-A0DF-592FDD049CA7}" destId="{8FEB7378-678E-4DE9-8179-B94D65EFF4C5}" srcOrd="0" destOrd="0" parTransId="{D2897F16-F279-4703-A6AD-AA3F690D8346}" sibTransId="{8EED3476-4DEB-486E-946E-4110F1D517D1}"/>
    <dgm:cxn modelId="{F4C2F607-751B-4515-AF50-0573445279D0}" type="presOf" srcId="{D64DD3AD-67C8-4E71-B9E7-7247F76B1A40}" destId="{24410E9C-17CA-4491-915A-E744AEBAB42A}" srcOrd="0" destOrd="0" presId="urn:microsoft.com/office/officeart/2005/8/layout/radial6"/>
    <dgm:cxn modelId="{20035E9E-1842-4727-9FE5-996C67C9DA34}" type="presOf" srcId="{A14BC4A8-F454-42A0-8A99-EA12ECA356BB}" destId="{63435458-6F11-4CCF-95A4-AC52375C54A5}" srcOrd="0" destOrd="0" presId="urn:microsoft.com/office/officeart/2005/8/layout/radial6"/>
    <dgm:cxn modelId="{E9F4E451-2381-45E8-89AA-713A347A2D4E}" type="presOf" srcId="{0CB372CD-D144-4CBC-BFD5-9C2A6DAE4A01}" destId="{64CEE42D-D12C-418B-8744-90007B643DAA}" srcOrd="0" destOrd="0" presId="urn:microsoft.com/office/officeart/2005/8/layout/radial6"/>
    <dgm:cxn modelId="{67445A96-786B-4CD3-975C-235C9B5F0397}" type="presOf" srcId="{B11B0E90-0C76-44E4-BF9C-377532F86EBE}" destId="{CF1963AB-00CF-40DA-B6BD-F82E33A7DD8F}" srcOrd="0" destOrd="0" presId="urn:microsoft.com/office/officeart/2005/8/layout/radial6"/>
    <dgm:cxn modelId="{A674BB3A-0E2A-497E-99BC-FC2BE7316492}" type="presOf" srcId="{8FEB7378-678E-4DE9-8179-B94D65EFF4C5}" destId="{9BEC73BA-CB99-4522-BF04-D827EFF6463A}" srcOrd="0" destOrd="0" presId="urn:microsoft.com/office/officeart/2005/8/layout/radial6"/>
    <dgm:cxn modelId="{FB107D12-0B7E-4575-ADA5-0C6529C35D0E}" type="presOf" srcId="{F6EC4579-FE2D-440B-BBAD-9BDD4791B357}" destId="{E84E8990-CFE7-4110-AF17-2B95B7BE0E7E}" srcOrd="0" destOrd="0" presId="urn:microsoft.com/office/officeart/2005/8/layout/radial6"/>
    <dgm:cxn modelId="{762F1DD5-593C-4593-9038-3944E1AFD100}" srcId="{C2BBD090-2444-480F-A0DF-592FDD049CA7}" destId="{D64DD3AD-67C8-4E71-B9E7-7247F76B1A40}" srcOrd="3" destOrd="0" parTransId="{B49B7444-3886-4FED-9EC3-20A81E2C1884}" sibTransId="{B11B0E90-0C76-44E4-BF9C-377532F86EBE}"/>
    <dgm:cxn modelId="{13713E7C-C8EF-42A5-82F0-4A9EAD7F4014}" type="presParOf" srcId="{64CEE42D-D12C-418B-8744-90007B643DAA}" destId="{576349D8-0813-4E4B-8561-287BE6B2B9C0}" srcOrd="0" destOrd="0" presId="urn:microsoft.com/office/officeart/2005/8/layout/radial6"/>
    <dgm:cxn modelId="{BF89D752-5F07-4AE4-9D61-816CB354E1D6}" type="presParOf" srcId="{64CEE42D-D12C-418B-8744-90007B643DAA}" destId="{9BEC73BA-CB99-4522-BF04-D827EFF6463A}" srcOrd="1" destOrd="0" presId="urn:microsoft.com/office/officeart/2005/8/layout/radial6"/>
    <dgm:cxn modelId="{C8777E3A-68B5-46E3-883C-B42F8AE7D4FA}" type="presParOf" srcId="{64CEE42D-D12C-418B-8744-90007B643DAA}" destId="{D087EB20-5058-401E-A63E-04846A24FEAC}" srcOrd="2" destOrd="0" presId="urn:microsoft.com/office/officeart/2005/8/layout/radial6"/>
    <dgm:cxn modelId="{173137CE-60D2-45AD-9F03-DC929DDC6BC7}" type="presParOf" srcId="{64CEE42D-D12C-418B-8744-90007B643DAA}" destId="{C5C90808-A5A6-4D64-BC97-EB0B17F175F3}" srcOrd="3" destOrd="0" presId="urn:microsoft.com/office/officeart/2005/8/layout/radial6"/>
    <dgm:cxn modelId="{05A5DD49-AC3B-44CD-8B8E-F59CC91C5B20}" type="presParOf" srcId="{64CEE42D-D12C-418B-8744-90007B643DAA}" destId="{63435458-6F11-4CCF-95A4-AC52375C54A5}" srcOrd="4" destOrd="0" presId="urn:microsoft.com/office/officeart/2005/8/layout/radial6"/>
    <dgm:cxn modelId="{E67F839A-1CE3-481B-B8E3-8AC5CC563B03}" type="presParOf" srcId="{64CEE42D-D12C-418B-8744-90007B643DAA}" destId="{C1C783CB-A6F4-4DB5-9617-ABAA7F515F30}" srcOrd="5" destOrd="0" presId="urn:microsoft.com/office/officeart/2005/8/layout/radial6"/>
    <dgm:cxn modelId="{6BFC062C-7BF9-4E15-A7F6-06CADD6403CA}" type="presParOf" srcId="{64CEE42D-D12C-418B-8744-90007B643DAA}" destId="{E84E8990-CFE7-4110-AF17-2B95B7BE0E7E}" srcOrd="6" destOrd="0" presId="urn:microsoft.com/office/officeart/2005/8/layout/radial6"/>
    <dgm:cxn modelId="{5624CD4B-7D03-409B-B47E-FF2BCD53AB74}" type="presParOf" srcId="{64CEE42D-D12C-418B-8744-90007B643DAA}" destId="{958669E7-1613-4B94-9A9B-2AA583FB2FC5}" srcOrd="7" destOrd="0" presId="urn:microsoft.com/office/officeart/2005/8/layout/radial6"/>
    <dgm:cxn modelId="{C3DCF6E5-DFD5-488B-B240-FBF00B46340E}" type="presParOf" srcId="{64CEE42D-D12C-418B-8744-90007B643DAA}" destId="{535799CC-054F-4AD8-B9E8-5507D9F6528C}" srcOrd="8" destOrd="0" presId="urn:microsoft.com/office/officeart/2005/8/layout/radial6"/>
    <dgm:cxn modelId="{01C9AEC9-17CD-493D-8CDC-D99AF2A153A7}" type="presParOf" srcId="{64CEE42D-D12C-418B-8744-90007B643DAA}" destId="{AEE458E8-670B-4D41-B57B-7A1B6AFD3B77}" srcOrd="9" destOrd="0" presId="urn:microsoft.com/office/officeart/2005/8/layout/radial6"/>
    <dgm:cxn modelId="{98C6EA96-E557-40C4-A5B0-9AC71C80AC9A}" type="presParOf" srcId="{64CEE42D-D12C-418B-8744-90007B643DAA}" destId="{24410E9C-17CA-4491-915A-E744AEBAB42A}" srcOrd="10" destOrd="0" presId="urn:microsoft.com/office/officeart/2005/8/layout/radial6"/>
    <dgm:cxn modelId="{501FF1FE-1271-496D-A9D1-2B67254F3A1C}" type="presParOf" srcId="{64CEE42D-D12C-418B-8744-90007B643DAA}" destId="{B8E9A074-4CAD-4377-9C5A-FE68D2834D77}" srcOrd="11" destOrd="0" presId="urn:microsoft.com/office/officeart/2005/8/layout/radial6"/>
    <dgm:cxn modelId="{11019137-4A81-4A21-9B29-B3C819EB73FA}" type="presParOf" srcId="{64CEE42D-D12C-418B-8744-90007B643DAA}" destId="{CF1963AB-00CF-40DA-B6BD-F82E33A7DD8F}" srcOrd="12"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A54CD5-E8AD-47BB-972C-C0BB143F86FB}" type="datetimeFigureOut">
              <a:rPr lang="en-US" smtClean="0"/>
              <a:pPr/>
              <a:t>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B69BEE-52FB-4F7C-B2E6-BEF36D81826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BF898095-DB70-4B96-BCBB-A9800112D492}" type="datetimeFigureOut">
              <a:rPr lang="en-US" smtClean="0"/>
              <a:pPr>
                <a:defRPr/>
              </a:pPr>
              <a:t>2/7/2014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679A9410-9487-49D6-AF41-08B15F9F7BE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B4FD563-7DA1-4397-AEAF-4E81C0AE7917}" type="datetimeFigureOut">
              <a:rPr lang="en-US" smtClean="0"/>
              <a:pPr>
                <a:defRPr/>
              </a:pPr>
              <a:t>2/7/2014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21B7BE-A2A7-4C98-8B2C-7212E80C7B7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C4C7EF1-3773-4DF0-95A4-679901FB17CC}" type="datetimeFigureOut">
              <a:rPr lang="en-US" smtClean="0"/>
              <a:pPr>
                <a:defRPr/>
              </a:pPr>
              <a:t>2/7/2014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037E01-C046-424F-B5B5-193213A6782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GB"/>
          </a:p>
        </p:txBody>
      </p:sp>
      <p:sp>
        <p:nvSpPr>
          <p:cNvPr id="5" name="Footer Placeholder 9"/>
          <p:cNvSpPr>
            <a:spLocks noGrp="1"/>
          </p:cNvSpPr>
          <p:nvPr>
            <p:ph type="ftr" sz="quarter" idx="11"/>
          </p:nvPr>
        </p:nvSpPr>
        <p:spPr/>
        <p:txBody>
          <a:bodyPr/>
          <a:lstStyle>
            <a:lvl1pPr>
              <a:defRPr/>
            </a:lvl1pPr>
          </a:lstStyle>
          <a:p>
            <a:pPr>
              <a:defRPr/>
            </a:pPr>
            <a:endParaRPr lang="en-GB"/>
          </a:p>
        </p:txBody>
      </p:sp>
      <p:sp>
        <p:nvSpPr>
          <p:cNvPr id="6" name="Slide Number Placeholder 21"/>
          <p:cNvSpPr>
            <a:spLocks noGrp="1"/>
          </p:cNvSpPr>
          <p:nvPr>
            <p:ph type="sldNum" sz="quarter" idx="12"/>
          </p:nvPr>
        </p:nvSpPr>
        <p:spPr/>
        <p:txBody>
          <a:bodyPr/>
          <a:lstStyle>
            <a:lvl1pPr>
              <a:defRPr/>
            </a:lvl1pPr>
          </a:lstStyle>
          <a:p>
            <a:pPr>
              <a:defRPr/>
            </a:pPr>
            <a:fld id="{F644C63B-8CEB-4E58-BBC8-6AD83AB18A7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8A85F77F-9350-4E33-865B-F94025662A36}" type="datetimeFigureOut">
              <a:rPr lang="en-US" smtClean="0"/>
              <a:pPr>
                <a:defRPr/>
              </a:pPr>
              <a:t>2/7/2014</a:t>
            </a:fld>
            <a:endParaRPr lang="en-US"/>
          </a:p>
        </p:txBody>
      </p:sp>
      <p:sp>
        <p:nvSpPr>
          <p:cNvPr id="9" name="Slide Number Placeholder 8"/>
          <p:cNvSpPr>
            <a:spLocks noGrp="1"/>
          </p:cNvSpPr>
          <p:nvPr>
            <p:ph type="sldNum" sz="quarter" idx="15"/>
          </p:nvPr>
        </p:nvSpPr>
        <p:spPr/>
        <p:txBody>
          <a:bodyPr rtlCol="0"/>
          <a:lstStyle/>
          <a:p>
            <a:pPr>
              <a:defRPr/>
            </a:pPr>
            <a:fld id="{80C34B62-C380-4632-8B63-C8B465547E2E}"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5CAA5F0F-2019-41EF-9F16-8C09620C95DD}" type="datetimeFigureOut">
              <a:rPr lang="en-US" smtClean="0"/>
              <a:pPr>
                <a:defRPr/>
              </a:pPr>
              <a:t>2/7/2014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D31FF4A3-ED8C-4EDD-A213-80019D75ADE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1B25D897-44F0-437D-A894-4E17A994F835}" type="datetimeFigureOut">
              <a:rPr lang="en-US" smtClean="0"/>
              <a:pPr>
                <a:defRPr/>
              </a:pPr>
              <a:t>2/7/2014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63D1435-1327-4F51-802C-DA404F79CDDE}"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7B8695D-1627-4A0D-8E70-4DA1B5381074}" type="datetimeFigureOut">
              <a:rPr lang="en-US" smtClean="0"/>
              <a:pPr>
                <a:defRPr/>
              </a:pPr>
              <a:t>2/7/2014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C31868-9431-4EC7-9B9F-183894E9ECE3}"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1207A62B-7325-4199-BDCD-1C41816943E2}" type="datetimeFigureOut">
              <a:rPr lang="en-US" smtClean="0"/>
              <a:pPr>
                <a:defRPr/>
              </a:pPr>
              <a:t>2/7/2014</a:t>
            </a:fld>
            <a:endParaRPr lang="en-US"/>
          </a:p>
        </p:txBody>
      </p:sp>
      <p:sp>
        <p:nvSpPr>
          <p:cNvPr id="7" name="Slide Number Placeholder 6"/>
          <p:cNvSpPr>
            <a:spLocks noGrp="1"/>
          </p:cNvSpPr>
          <p:nvPr>
            <p:ph type="sldNum" sz="quarter" idx="11"/>
          </p:nvPr>
        </p:nvSpPr>
        <p:spPr/>
        <p:txBody>
          <a:bodyPr rtlCol="0"/>
          <a:lstStyle/>
          <a:p>
            <a:pPr>
              <a:defRPr/>
            </a:pPr>
            <a:fld id="{6B25B17D-CC13-4B0D-971B-8D60F062BE27}"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57AC92-EBF8-4B56-B798-47C0615C8E46}" type="datetimeFigureOut">
              <a:rPr lang="en-US" smtClean="0"/>
              <a:pPr>
                <a:defRPr/>
              </a:pPr>
              <a:t>2/7/2014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DF87754-933D-41BB-BE51-6019A05F12F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F3459DFC-65CE-472C-BD3C-08FB2746E277}" type="datetimeFigureOut">
              <a:rPr lang="en-US" smtClean="0"/>
              <a:pPr>
                <a:defRPr/>
              </a:pPr>
              <a:t>2/7/2014</a:t>
            </a:fld>
            <a:endParaRPr lang="en-US"/>
          </a:p>
        </p:txBody>
      </p:sp>
      <p:sp>
        <p:nvSpPr>
          <p:cNvPr id="22" name="Slide Number Placeholder 21"/>
          <p:cNvSpPr>
            <a:spLocks noGrp="1"/>
          </p:cNvSpPr>
          <p:nvPr>
            <p:ph type="sldNum" sz="quarter" idx="15"/>
          </p:nvPr>
        </p:nvSpPr>
        <p:spPr/>
        <p:txBody>
          <a:bodyPr rtlCol="0"/>
          <a:lstStyle/>
          <a:p>
            <a:pPr>
              <a:defRPr/>
            </a:pPr>
            <a:fld id="{2F38A484-277E-4BC3-9113-999390D45414}"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813E2ACC-A4B2-401B-B5EE-2000EA737FD9}" type="datetimeFigureOut">
              <a:rPr lang="en-US" smtClean="0"/>
              <a:pPr>
                <a:defRPr/>
              </a:pPr>
              <a:t>2/7/2014</a:t>
            </a:fld>
            <a:endParaRPr lang="en-US"/>
          </a:p>
        </p:txBody>
      </p:sp>
      <p:sp>
        <p:nvSpPr>
          <p:cNvPr id="18" name="Slide Number Placeholder 17"/>
          <p:cNvSpPr>
            <a:spLocks noGrp="1"/>
          </p:cNvSpPr>
          <p:nvPr>
            <p:ph type="sldNum" sz="quarter" idx="11"/>
          </p:nvPr>
        </p:nvSpPr>
        <p:spPr/>
        <p:txBody>
          <a:bodyPr rtlCol="0"/>
          <a:lstStyle/>
          <a:p>
            <a:pPr>
              <a:defRPr/>
            </a:pPr>
            <a:fld id="{2E540F67-65CA-45C2-8AFB-2C9F803A7D7D}"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68BE3C35-6882-4461-9290-79F3D920C63B}" type="datetimeFigureOut">
              <a:rPr lang="en-US" smtClean="0"/>
              <a:pPr>
                <a:defRPr/>
              </a:pPr>
              <a:t>2/7/2014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529DF5D8-1649-48D3-9A13-6B3227C4465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GB"/>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0D8DE563-DEE1-4B1B-959A-454C5A953EA5}" type="slidenum">
              <a:rPr lang="en-GB"/>
              <a:pPr>
                <a:defRPr/>
              </a:pPr>
              <a:t>‹#›</a:t>
            </a:fld>
            <a:endParaRPr lang="en-GB"/>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877" r:id="rId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752600" y="1905000"/>
            <a:ext cx="7162800" cy="1143000"/>
          </a:xfrm>
        </p:spPr>
        <p:txBody>
          <a:bodyPr>
            <a:noAutofit/>
          </a:bodyPr>
          <a:lstStyle/>
          <a:p>
            <a:pPr algn="ctr"/>
            <a:r>
              <a:rPr lang="en-US" sz="3200" dirty="0" smtClean="0"/>
              <a:t/>
            </a:r>
            <a:br>
              <a:rPr lang="en-US" sz="3200" dirty="0" smtClean="0"/>
            </a:br>
            <a:r>
              <a:rPr lang="en-US" sz="3200" dirty="0" smtClean="0"/>
              <a:t>Service-Learning Program </a:t>
            </a:r>
            <a:r>
              <a:rPr lang="en-US" sz="3200" dirty="0" smtClean="0"/>
              <a:t>at </a:t>
            </a:r>
            <a:r>
              <a:rPr lang="en-US" sz="3200" dirty="0" smtClean="0"/>
              <a:t>Petra Christian University</a:t>
            </a:r>
            <a:endParaRPr lang="en-US" sz="3200" dirty="0" smtClean="0"/>
          </a:p>
        </p:txBody>
      </p:sp>
      <p:sp>
        <p:nvSpPr>
          <p:cNvPr id="3" name="Subtitle 2"/>
          <p:cNvSpPr>
            <a:spLocks noGrp="1"/>
          </p:cNvSpPr>
          <p:nvPr>
            <p:ph type="subTitle" idx="1"/>
          </p:nvPr>
        </p:nvSpPr>
        <p:spPr>
          <a:xfrm>
            <a:off x="2286000" y="4572000"/>
            <a:ext cx="6172200" cy="1802922"/>
          </a:xfrm>
        </p:spPr>
        <p:txBody>
          <a:bodyPr rtlCol="0">
            <a:normAutofit/>
          </a:bodyPr>
          <a:lstStyle/>
          <a:p>
            <a:pPr algn="ctr" eaLnBrk="1" fontAlgn="auto" hangingPunct="1">
              <a:spcAft>
                <a:spcPts val="0"/>
              </a:spcAft>
              <a:buFont typeface="Arial" pitchFamily="34" charset="0"/>
              <a:buNone/>
              <a:defRPr/>
            </a:pPr>
            <a:r>
              <a:rPr lang="en-US" i="1" dirty="0" smtClean="0"/>
              <a:t>LOVE is the spirit of FAITH</a:t>
            </a:r>
          </a:p>
          <a:p>
            <a:pPr algn="ctr" eaLnBrk="1" fontAlgn="auto" hangingPunct="1">
              <a:spcAft>
                <a:spcPts val="0"/>
              </a:spcAft>
              <a:buFont typeface="Arial" pitchFamily="34" charset="0"/>
              <a:buNone/>
              <a:defRPr/>
            </a:pPr>
            <a:r>
              <a:rPr lang="en-US" i="1" dirty="0" smtClean="0"/>
              <a:t>SERVICE is the spirit of LOVE</a:t>
            </a:r>
          </a:p>
          <a:p>
            <a:pPr algn="ctr" eaLnBrk="1" fontAlgn="auto" hangingPunct="1">
              <a:spcAft>
                <a:spcPts val="0"/>
              </a:spcAft>
              <a:buFont typeface="Arial" pitchFamily="34" charset="0"/>
              <a:buNone/>
              <a:defRPr/>
            </a:pPr>
            <a:endParaRPr lang="en-US" dirty="0" smtClean="0"/>
          </a:p>
          <a:p>
            <a:pPr algn="ctr" eaLnBrk="1" fontAlgn="auto" hangingPunct="1">
              <a:spcAft>
                <a:spcPts val="0"/>
              </a:spcAft>
              <a:buFont typeface="Arial" pitchFamily="34" charset="0"/>
              <a:buNone/>
              <a:defRPr/>
            </a:pPr>
            <a:r>
              <a:rPr lang="en-US" i="1" dirty="0" smtClean="0"/>
              <a:t>Serving to Learn</a:t>
            </a:r>
          </a:p>
          <a:p>
            <a:pPr algn="ctr" eaLnBrk="1" fontAlgn="auto" hangingPunct="1">
              <a:spcAft>
                <a:spcPts val="0"/>
              </a:spcAft>
              <a:buFont typeface="Arial" pitchFamily="34" charset="0"/>
              <a:buNone/>
              <a:defRPr/>
            </a:pPr>
            <a:r>
              <a:rPr lang="en-US" i="1" dirty="0" smtClean="0"/>
              <a:t>Learning to Serve</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What is Service-Learning?</a:t>
            </a:r>
            <a:endParaRPr lang="en-US" dirty="0"/>
          </a:p>
        </p:txBody>
      </p:sp>
      <p:sp>
        <p:nvSpPr>
          <p:cNvPr id="3" name="Content Placeholder 2"/>
          <p:cNvSpPr>
            <a:spLocks noGrp="1"/>
          </p:cNvSpPr>
          <p:nvPr>
            <p:ph sz="quarter" idx="1"/>
          </p:nvPr>
        </p:nvSpPr>
        <p:spPr/>
        <p:txBody>
          <a:bodyPr/>
          <a:lstStyle/>
          <a:p>
            <a:pPr>
              <a:lnSpc>
                <a:spcPct val="90000"/>
              </a:lnSpc>
            </a:pPr>
            <a:r>
              <a:rPr lang="en-US" altLang="zh-TW" sz="2800" dirty="0" smtClean="0"/>
              <a:t>A “teaching methodology that combines community service with </a:t>
            </a:r>
          </a:p>
          <a:p>
            <a:pPr lvl="1">
              <a:lnSpc>
                <a:spcPct val="90000"/>
              </a:lnSpc>
            </a:pPr>
            <a:r>
              <a:rPr lang="en-US" altLang="zh-TW" sz="2400" dirty="0" smtClean="0"/>
              <a:t>explicit academic learning objectives, </a:t>
            </a:r>
          </a:p>
          <a:p>
            <a:pPr lvl="1">
              <a:lnSpc>
                <a:spcPct val="90000"/>
              </a:lnSpc>
            </a:pPr>
            <a:r>
              <a:rPr lang="en-US" altLang="zh-TW" sz="2400" dirty="0" smtClean="0"/>
              <a:t>preparation and </a:t>
            </a:r>
          </a:p>
          <a:p>
            <a:pPr lvl="1">
              <a:lnSpc>
                <a:spcPct val="90000"/>
              </a:lnSpc>
            </a:pPr>
            <a:r>
              <a:rPr lang="en-US" altLang="zh-TW" sz="2400" dirty="0" smtClean="0"/>
              <a:t>reflection</a:t>
            </a:r>
          </a:p>
          <a:p>
            <a:r>
              <a:rPr lang="en-US" altLang="zh-TW" dirty="0" smtClean="0"/>
              <a:t>Students provide community service but learn about the context in which it is provided, the connection between the service and their academic coursework, and their roles as citizens” (</a:t>
            </a:r>
            <a:r>
              <a:rPr lang="en-US" altLang="zh-TW" dirty="0" err="1" smtClean="0"/>
              <a:t>Seifer</a:t>
            </a:r>
            <a:r>
              <a:rPr lang="en-US" altLang="zh-TW" dirty="0" smtClean="0"/>
              <a:t>, CCPH, 2000).</a:t>
            </a:r>
            <a:endParaRPr lang="zh-TW" altLang="en-US"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1" dirty="0" smtClean="0">
                <a:solidFill>
                  <a:schemeClr val="accent2"/>
                </a:solidFill>
              </a:rPr>
              <a:t>Service-Learning</a:t>
            </a:r>
          </a:p>
        </p:txBody>
      </p:sp>
      <p:sp>
        <p:nvSpPr>
          <p:cNvPr id="12291" name="Content Placeholder 2"/>
          <p:cNvSpPr>
            <a:spLocks noGrp="1"/>
          </p:cNvSpPr>
          <p:nvPr>
            <p:ph sz="quarter" idx="1"/>
          </p:nvPr>
        </p:nvSpPr>
        <p:spPr/>
        <p:txBody>
          <a:bodyPr/>
          <a:lstStyle/>
          <a:p>
            <a:pPr eaLnBrk="1" hangingPunct="1"/>
            <a:r>
              <a:rPr lang="en-US" dirty="0" smtClean="0"/>
              <a:t>Equal benefit to provider and recipient of service</a:t>
            </a:r>
          </a:p>
          <a:p>
            <a:pPr eaLnBrk="1" hangingPunct="1"/>
            <a:r>
              <a:rPr lang="en-US" dirty="0" smtClean="0"/>
              <a:t>Equal focus on service and learning</a:t>
            </a:r>
          </a:p>
          <a:p>
            <a:pPr eaLnBrk="1" hangingPunct="1"/>
            <a:r>
              <a:rPr lang="en-US" dirty="0" smtClean="0"/>
              <a:t>Every individual, organization, and entity involved functions as both teacher and learner</a:t>
            </a:r>
          </a:p>
          <a:p>
            <a:pPr eaLnBrk="1" hangingPunct="1"/>
            <a:r>
              <a:rPr lang="en-US" dirty="0" smtClean="0"/>
              <a:t>Must have academic context that ensures</a:t>
            </a:r>
          </a:p>
          <a:p>
            <a:pPr lvl="1" eaLnBrk="1" hangingPunct="1"/>
            <a:r>
              <a:rPr lang="en-US" dirty="0" smtClean="0"/>
              <a:t>Service enhances learning</a:t>
            </a:r>
          </a:p>
          <a:p>
            <a:pPr lvl="1" eaLnBrk="1" hangingPunct="1"/>
            <a:r>
              <a:rPr lang="en-US" dirty="0" smtClean="0"/>
              <a:t>Learning enhances service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Requirement </a:t>
            </a:r>
            <a:endParaRPr lang="en-US" dirty="0"/>
          </a:p>
        </p:txBody>
      </p:sp>
      <p:sp>
        <p:nvSpPr>
          <p:cNvPr id="3" name="Content Placeholder 2"/>
          <p:cNvSpPr>
            <a:spLocks noGrp="1"/>
          </p:cNvSpPr>
          <p:nvPr>
            <p:ph idx="1"/>
          </p:nvPr>
        </p:nvSpPr>
        <p:spPr/>
        <p:txBody>
          <a:bodyPr/>
          <a:lstStyle/>
          <a:p>
            <a:r>
              <a:rPr lang="en-US" dirty="0" smtClean="0"/>
              <a:t>Service-Learning is a must for each student</a:t>
            </a:r>
          </a:p>
          <a:p>
            <a:r>
              <a:rPr lang="en-US" dirty="0" smtClean="0"/>
              <a:t>Since 2011,  each student should take minimum one Service-Learning course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Service-Learning (SL)</a:t>
            </a:r>
            <a:endParaRPr lang="en-US" dirty="0"/>
          </a:p>
        </p:txBody>
      </p:sp>
      <p:sp>
        <p:nvSpPr>
          <p:cNvPr id="3" name="Content Placeholder 2"/>
          <p:cNvSpPr>
            <a:spLocks noGrp="1"/>
          </p:cNvSpPr>
          <p:nvPr>
            <p:ph idx="1"/>
          </p:nvPr>
        </p:nvSpPr>
        <p:spPr/>
        <p:txBody>
          <a:bodyPr/>
          <a:lstStyle/>
          <a:p>
            <a:r>
              <a:rPr lang="en-US" dirty="0" smtClean="0"/>
              <a:t>Mono-discipline SL</a:t>
            </a:r>
          </a:p>
          <a:p>
            <a:pPr lvl="1"/>
            <a:r>
              <a:rPr lang="en-US" dirty="0" smtClean="0"/>
              <a:t>Organized at department level</a:t>
            </a:r>
          </a:p>
          <a:p>
            <a:r>
              <a:rPr lang="en-US" dirty="0" smtClean="0"/>
              <a:t>Multi-discipline or inter-discipline SL</a:t>
            </a:r>
          </a:p>
          <a:p>
            <a:pPr lvl="1"/>
            <a:r>
              <a:rPr lang="en-US" dirty="0" smtClean="0"/>
              <a:t>Organized at faculty or university level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for Service-learning </a:t>
            </a:r>
            <a:endParaRPr lang="en-US" dirty="0"/>
          </a:p>
        </p:txBody>
      </p:sp>
      <p:sp>
        <p:nvSpPr>
          <p:cNvPr id="3" name="Content Placeholder 2"/>
          <p:cNvSpPr>
            <a:spLocks noGrp="1"/>
          </p:cNvSpPr>
          <p:nvPr>
            <p:ph sz="quarter" idx="1"/>
          </p:nvPr>
        </p:nvSpPr>
        <p:spPr/>
        <p:txBody>
          <a:bodyPr/>
          <a:lstStyle/>
          <a:p>
            <a:r>
              <a:rPr lang="en-US" dirty="0" smtClean="0"/>
              <a:t>Link to Curriculum</a:t>
            </a:r>
          </a:p>
          <a:p>
            <a:r>
              <a:rPr lang="en-US" dirty="0" smtClean="0"/>
              <a:t>Meaningful SL through service practicum</a:t>
            </a:r>
          </a:p>
          <a:p>
            <a:r>
              <a:rPr lang="en-US" dirty="0" smtClean="0"/>
              <a:t>Reflection</a:t>
            </a:r>
          </a:p>
          <a:p>
            <a:r>
              <a:rPr lang="en-US" dirty="0" smtClean="0"/>
              <a:t>Diversity</a:t>
            </a:r>
          </a:p>
          <a:p>
            <a:r>
              <a:rPr lang="en-US" dirty="0" smtClean="0"/>
              <a:t>Partnership</a:t>
            </a:r>
          </a:p>
          <a:p>
            <a:r>
              <a:rPr lang="en-US" dirty="0" smtClean="0"/>
              <a:t>Progress Monitoring/Mentoring</a:t>
            </a:r>
          </a:p>
          <a:p>
            <a:r>
              <a:rPr lang="en-US" dirty="0" smtClean="0"/>
              <a:t>Duration and Intensity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5943600" cy="838200"/>
          </a:xfrm>
        </p:spPr>
        <p:txBody>
          <a:bodyPr>
            <a:normAutofit/>
          </a:bodyPr>
          <a:lstStyle/>
          <a:p>
            <a:r>
              <a:rPr lang="en-US" dirty="0" smtClean="0"/>
              <a:t>Packaging Design Course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410200" y="3200400"/>
            <a:ext cx="2362200" cy="3429000"/>
          </a:xfr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62200" y="3200400"/>
            <a:ext cx="2514600" cy="3429000"/>
          </a:xfrm>
          <a:prstGeom prst="rect">
            <a:avLst/>
          </a:prstGeom>
        </p:spPr>
      </p:pic>
      <p:sp>
        <p:nvSpPr>
          <p:cNvPr id="8" name="Rounded Rectangle 7"/>
          <p:cNvSpPr/>
          <p:nvPr/>
        </p:nvSpPr>
        <p:spPr>
          <a:xfrm>
            <a:off x="1143000" y="838200"/>
            <a:ext cx="7467600" cy="2133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800" dirty="0" smtClean="0">
                <a:solidFill>
                  <a:schemeClr val="tx1"/>
                </a:solidFill>
              </a:rPr>
              <a:t>National Award: 1</a:t>
            </a:r>
            <a:r>
              <a:rPr lang="en-US" sz="2800" baseline="30000" dirty="0" smtClean="0">
                <a:solidFill>
                  <a:schemeClr val="tx1"/>
                </a:solidFill>
              </a:rPr>
              <a:t>st</a:t>
            </a:r>
            <a:r>
              <a:rPr lang="en-US" sz="2800" dirty="0" smtClean="0">
                <a:solidFill>
                  <a:schemeClr val="tx1"/>
                </a:solidFill>
              </a:rPr>
              <a:t> winner Pack </a:t>
            </a:r>
            <a:r>
              <a:rPr lang="en-US" sz="2800" dirty="0">
                <a:solidFill>
                  <a:schemeClr val="tx1"/>
                </a:solidFill>
              </a:rPr>
              <a:t>2i Academy Design </a:t>
            </a:r>
            <a:r>
              <a:rPr lang="en-US" sz="2800" dirty="0" smtClean="0">
                <a:solidFill>
                  <a:schemeClr val="tx1"/>
                </a:solidFill>
              </a:rPr>
              <a:t>Award for Herbal Category, 2009</a:t>
            </a:r>
          </a:p>
          <a:p>
            <a:pPr marL="285750" indent="-285750" algn="just">
              <a:buFont typeface="Arial" panose="020B0604020202020204" pitchFamily="34" charset="0"/>
              <a:buChar char="•"/>
            </a:pPr>
            <a:r>
              <a:rPr lang="en-US" sz="2800" dirty="0" smtClean="0">
                <a:solidFill>
                  <a:schemeClr val="tx1"/>
                </a:solidFill>
              </a:rPr>
              <a:t>Asia Award: Award </a:t>
            </a:r>
            <a:r>
              <a:rPr lang="en-US" sz="2800" dirty="0">
                <a:solidFill>
                  <a:schemeClr val="tx1"/>
                </a:solidFill>
              </a:rPr>
              <a:t>for Packaging Excellence Asia Star 2009 </a:t>
            </a:r>
            <a:r>
              <a:rPr lang="en-US" sz="2800" dirty="0" smtClean="0">
                <a:solidFill>
                  <a:schemeClr val="tx1"/>
                </a:solidFill>
              </a:rPr>
              <a:t>(Students Category) </a:t>
            </a:r>
            <a:endParaRPr lang="en-US" sz="2800" dirty="0">
              <a:solidFill>
                <a:schemeClr val="tx1"/>
              </a:solidFill>
            </a:endParaRPr>
          </a:p>
        </p:txBody>
      </p:sp>
    </p:spTree>
    <p:extLst>
      <p:ext uri="{BB962C8B-B14F-4D97-AF65-F5344CB8AC3E}">
        <p14:creationId xmlns="" xmlns:p14="http://schemas.microsoft.com/office/powerpoint/2010/main" val="809483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a:xfrm>
            <a:off x="1905000" y="228600"/>
            <a:ext cx="6705600" cy="675162"/>
          </a:xfrm>
        </p:spPr>
        <p:txBody>
          <a:bodyPr/>
          <a:lstStyle/>
          <a:p>
            <a:r>
              <a:rPr lang="en-US" dirty="0" smtClean="0"/>
              <a:t>Elements of Service-Learning</a:t>
            </a:r>
            <a:endParaRPr lang="en-US" dirty="0"/>
          </a:p>
        </p:txBody>
      </p:sp>
      <p:graphicFrame>
        <p:nvGraphicFramePr>
          <p:cNvPr id="7" name="Diagram 6"/>
          <p:cNvGraphicFramePr/>
          <p:nvPr/>
        </p:nvGraphicFramePr>
        <p:xfrm>
          <a:off x="304800" y="1295400"/>
          <a:ext cx="9144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en-US" dirty="0">
                <a:solidFill>
                  <a:srgbClr val="FF0000"/>
                </a:solidFill>
              </a:rPr>
              <a:t>Preparation</a:t>
            </a:r>
          </a:p>
        </p:txBody>
      </p:sp>
      <p:sp>
        <p:nvSpPr>
          <p:cNvPr id="35843" name="Rectangle 3"/>
          <p:cNvSpPr>
            <a:spLocks noGrp="1" noChangeArrowheads="1"/>
          </p:cNvSpPr>
          <p:nvPr>
            <p:ph sz="quarter" idx="1"/>
          </p:nvPr>
        </p:nvSpPr>
        <p:spPr/>
        <p:txBody>
          <a:bodyPr/>
          <a:lstStyle/>
          <a:p>
            <a:pPr marL="457200" indent="-457200"/>
            <a:r>
              <a:rPr lang="en-US" sz="2800" dirty="0" smtClean="0"/>
              <a:t>Knowledge for the project</a:t>
            </a:r>
          </a:p>
          <a:p>
            <a:pPr marL="457200" indent="-457200">
              <a:buNone/>
            </a:pPr>
            <a:r>
              <a:rPr lang="en-US" sz="2800" dirty="0" smtClean="0"/>
              <a:t>  	(Lecturing in class, mentoring)</a:t>
            </a:r>
          </a:p>
          <a:p>
            <a:pPr marL="457200" indent="-457200"/>
            <a:r>
              <a:rPr lang="en-US" sz="2800" dirty="0" smtClean="0"/>
              <a:t>Preparation </a:t>
            </a:r>
            <a:r>
              <a:rPr lang="en-US" sz="2800" dirty="0"/>
              <a:t>includes everything </a:t>
            </a:r>
            <a:r>
              <a:rPr lang="en-US" sz="2800" dirty="0" smtClean="0"/>
              <a:t> that </a:t>
            </a:r>
            <a:r>
              <a:rPr lang="en-US" sz="2800" dirty="0"/>
              <a:t>is done to help the participants develop the necessary </a:t>
            </a:r>
            <a:r>
              <a:rPr lang="en-US" sz="2800" dirty="0" smtClean="0"/>
              <a:t>skills </a:t>
            </a:r>
          </a:p>
          <a:p>
            <a:pPr>
              <a:buNone/>
            </a:pP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solidFill>
                  <a:srgbClr val="FF0000"/>
                </a:solidFill>
              </a:rPr>
              <a:t>Action</a:t>
            </a:r>
          </a:p>
        </p:txBody>
      </p:sp>
      <p:sp>
        <p:nvSpPr>
          <p:cNvPr id="38915" name="Rectangle 3"/>
          <p:cNvSpPr>
            <a:spLocks noGrp="1" noChangeArrowheads="1"/>
          </p:cNvSpPr>
          <p:nvPr>
            <p:ph sz="quarter" idx="1"/>
          </p:nvPr>
        </p:nvSpPr>
        <p:spPr/>
        <p:txBody>
          <a:bodyPr>
            <a:normAutofit/>
          </a:bodyPr>
          <a:lstStyle/>
          <a:p>
            <a:pPr marL="457200" indent="-457200"/>
            <a:r>
              <a:rPr lang="en-US" sz="2800" dirty="0" smtClean="0"/>
              <a:t>The </a:t>
            </a:r>
            <a:r>
              <a:rPr lang="en-US" sz="2800" dirty="0"/>
              <a:t>meaningful service performed by participants can take many forms and may include teaching others, creating a product or performance, providing a service or advocating for change.  </a:t>
            </a:r>
            <a:endParaRPr lang="en-US" sz="2800" dirty="0" smtClean="0"/>
          </a:p>
          <a:p>
            <a:pPr marL="457200" indent="-457200"/>
            <a:r>
              <a:rPr lang="en-US" sz="2800" dirty="0" smtClean="0"/>
              <a:t>The </a:t>
            </a:r>
            <a:r>
              <a:rPr lang="en-US" sz="2800" dirty="0"/>
              <a:t>action can occur in one day, over a particular week, as well as over the course of several months.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solidFill>
                  <a:srgbClr val="FF0000"/>
                </a:solidFill>
              </a:rPr>
              <a:t>Reflection</a:t>
            </a:r>
          </a:p>
        </p:txBody>
      </p:sp>
      <p:sp>
        <p:nvSpPr>
          <p:cNvPr id="39939" name="Rectangle 3"/>
          <p:cNvSpPr>
            <a:spLocks noGrp="1" noChangeArrowheads="1"/>
          </p:cNvSpPr>
          <p:nvPr>
            <p:ph sz="quarter" idx="1"/>
          </p:nvPr>
        </p:nvSpPr>
        <p:spPr/>
        <p:txBody>
          <a:bodyPr>
            <a:normAutofit/>
          </a:bodyPr>
          <a:lstStyle/>
          <a:p>
            <a:pPr marL="398463" indent="-398463"/>
            <a:r>
              <a:rPr lang="en-US" sz="2800" dirty="0" smtClean="0"/>
              <a:t>Processing </a:t>
            </a:r>
            <a:r>
              <a:rPr lang="en-US" sz="2800" dirty="0"/>
              <a:t>or reconstructing the service experience helps to make the connection to learning.  </a:t>
            </a:r>
            <a:endParaRPr lang="en-US" sz="2800" dirty="0" smtClean="0"/>
          </a:p>
          <a:p>
            <a:pPr marL="398463" indent="-398463"/>
            <a:r>
              <a:rPr lang="en-US" sz="2800" dirty="0" smtClean="0"/>
              <a:t>Could </a:t>
            </a:r>
            <a:r>
              <a:rPr lang="en-US" sz="2800" dirty="0"/>
              <a:t>take many different </a:t>
            </a:r>
            <a:r>
              <a:rPr lang="en-US" sz="2800" dirty="0" smtClean="0"/>
              <a:t>forms. For example: writing</a:t>
            </a:r>
            <a:r>
              <a:rPr lang="en-US" sz="2800" dirty="0"/>
              <a:t>, doing, telling, and reading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chemeClr val="tx2">
                    <a:satMod val="130000"/>
                  </a:schemeClr>
                </a:solidFill>
              </a:rPr>
              <a:t>Why should be Service-Learning?</a:t>
            </a:r>
            <a:endParaRPr lang="en-US" dirty="0"/>
          </a:p>
        </p:txBody>
      </p:sp>
      <p:graphicFrame>
        <p:nvGraphicFramePr>
          <p:cNvPr id="4" name="Content Placeholder 3"/>
          <p:cNvGraphicFramePr>
            <a:graphicFrameLocks noGrp="1"/>
          </p:cNvGraphicFramePr>
          <p:nvPr>
            <p:ph idx="1"/>
          </p:nvPr>
        </p:nvGraphicFramePr>
        <p:xfrm>
          <a:off x="838200" y="1371600"/>
          <a:ext cx="8305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4"/>
          <p:cNvSpPr txBox="1">
            <a:spLocks noChangeArrowheads="1"/>
          </p:cNvSpPr>
          <p:nvPr/>
        </p:nvSpPr>
        <p:spPr bwMode="auto">
          <a:xfrm>
            <a:off x="381000" y="228600"/>
            <a:ext cx="8534400" cy="579438"/>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folHlink"/>
                </a:solidFill>
                <a:latin typeface="Calibri" pitchFamily="34" charset="0"/>
              </a:defRPr>
            </a:lvl1pPr>
            <a:lvl2pPr marL="742950" indent="-285750" eaLnBrk="0" hangingPunct="0">
              <a:defRPr sz="2400">
                <a:solidFill>
                  <a:schemeClr val="folHlink"/>
                </a:solidFill>
                <a:latin typeface="Calibri" pitchFamily="34" charset="0"/>
              </a:defRPr>
            </a:lvl2pPr>
            <a:lvl3pPr marL="1143000" indent="-228600" eaLnBrk="0" hangingPunct="0">
              <a:defRPr sz="2400">
                <a:solidFill>
                  <a:schemeClr val="folHlink"/>
                </a:solidFill>
                <a:latin typeface="Calibri" pitchFamily="34" charset="0"/>
              </a:defRPr>
            </a:lvl3pPr>
            <a:lvl4pPr marL="1600200" indent="-228600" eaLnBrk="0" hangingPunct="0">
              <a:defRPr sz="2400">
                <a:solidFill>
                  <a:schemeClr val="folHlink"/>
                </a:solidFill>
                <a:latin typeface="Calibri" pitchFamily="34" charset="0"/>
              </a:defRPr>
            </a:lvl4pPr>
            <a:lvl5pPr marL="2057400" indent="-228600" eaLnBrk="0" hangingPunct="0">
              <a:defRPr sz="2400">
                <a:solidFill>
                  <a:schemeClr val="folHlink"/>
                </a:solidFill>
                <a:latin typeface="Calibri" pitchFamily="34" charset="0"/>
              </a:defRPr>
            </a:lvl5pPr>
            <a:lvl6pPr marL="2514600" indent="-228600" eaLnBrk="0" fontAlgn="base" hangingPunct="0">
              <a:spcBef>
                <a:spcPct val="0"/>
              </a:spcBef>
              <a:spcAft>
                <a:spcPct val="0"/>
              </a:spcAft>
              <a:defRPr sz="2400">
                <a:solidFill>
                  <a:schemeClr val="folHlink"/>
                </a:solidFill>
                <a:latin typeface="Calibri" pitchFamily="34" charset="0"/>
              </a:defRPr>
            </a:lvl6pPr>
            <a:lvl7pPr marL="2971800" indent="-228600" eaLnBrk="0" fontAlgn="base" hangingPunct="0">
              <a:spcBef>
                <a:spcPct val="0"/>
              </a:spcBef>
              <a:spcAft>
                <a:spcPct val="0"/>
              </a:spcAft>
              <a:defRPr sz="2400">
                <a:solidFill>
                  <a:schemeClr val="folHlink"/>
                </a:solidFill>
                <a:latin typeface="Calibri" pitchFamily="34" charset="0"/>
              </a:defRPr>
            </a:lvl7pPr>
            <a:lvl8pPr marL="3429000" indent="-228600" eaLnBrk="0" fontAlgn="base" hangingPunct="0">
              <a:spcBef>
                <a:spcPct val="0"/>
              </a:spcBef>
              <a:spcAft>
                <a:spcPct val="0"/>
              </a:spcAft>
              <a:defRPr sz="2400">
                <a:solidFill>
                  <a:schemeClr val="folHlink"/>
                </a:solidFill>
                <a:latin typeface="Calibri" pitchFamily="34" charset="0"/>
              </a:defRPr>
            </a:lvl8pPr>
            <a:lvl9pPr marL="3886200" indent="-228600" eaLnBrk="0" fontAlgn="base" hangingPunct="0">
              <a:spcBef>
                <a:spcPct val="0"/>
              </a:spcBef>
              <a:spcAft>
                <a:spcPct val="0"/>
              </a:spcAft>
              <a:defRPr sz="2400">
                <a:solidFill>
                  <a:schemeClr val="folHlink"/>
                </a:solidFill>
                <a:latin typeface="Calibri" pitchFamily="34" charset="0"/>
              </a:defRPr>
            </a:lvl9pPr>
          </a:lstStyle>
          <a:p>
            <a:pPr algn="ctr" eaLnBrk="1" hangingPunct="1"/>
            <a:r>
              <a:rPr lang="en-US" sz="3200" b="1" i="1" dirty="0" smtClean="0">
                <a:solidFill>
                  <a:srgbClr val="0000CC"/>
                </a:solidFill>
                <a:cs typeface="+mn-cs"/>
              </a:rPr>
              <a:t>Why reflect?</a:t>
            </a:r>
            <a:endParaRPr lang="en-US" sz="3200" b="1" dirty="0" smtClean="0">
              <a:solidFill>
                <a:srgbClr val="0000CC"/>
              </a:solidFill>
              <a:cs typeface="+mn-cs"/>
            </a:endParaRPr>
          </a:p>
        </p:txBody>
      </p:sp>
      <p:sp>
        <p:nvSpPr>
          <p:cNvPr id="27651" name="TextBox 4"/>
          <p:cNvSpPr txBox="1">
            <a:spLocks noChangeArrowheads="1"/>
          </p:cNvSpPr>
          <p:nvPr/>
        </p:nvSpPr>
        <p:spPr bwMode="auto">
          <a:xfrm>
            <a:off x="381000" y="1219201"/>
            <a:ext cx="8077200" cy="4154984"/>
          </a:xfrm>
          <a:prstGeom prst="rect">
            <a:avLst/>
          </a:prstGeom>
          <a:noFill/>
          <a:ln w="9525">
            <a:solidFill>
              <a:schemeClr val="tx1"/>
            </a:solidFill>
            <a:miter lim="800000"/>
            <a:headEnd/>
            <a:tailEnd/>
          </a:ln>
        </p:spPr>
        <p:txBody>
          <a:bodyPr wrap="square">
            <a:spAutoFit/>
          </a:bodyPr>
          <a:lstStyle>
            <a:lvl1pPr marL="342900" indent="-342900" eaLnBrk="0" hangingPunct="0">
              <a:defRPr sz="2400">
                <a:solidFill>
                  <a:schemeClr val="folHlink"/>
                </a:solidFill>
                <a:latin typeface="Calibri" pitchFamily="34" charset="0"/>
              </a:defRPr>
            </a:lvl1pPr>
            <a:lvl2pPr marL="742950" indent="-285750" eaLnBrk="0" hangingPunct="0">
              <a:defRPr sz="2400">
                <a:solidFill>
                  <a:schemeClr val="folHlink"/>
                </a:solidFill>
                <a:latin typeface="Calibri" pitchFamily="34" charset="0"/>
              </a:defRPr>
            </a:lvl2pPr>
            <a:lvl3pPr marL="1143000" indent="-228600" eaLnBrk="0" hangingPunct="0">
              <a:defRPr sz="2400">
                <a:solidFill>
                  <a:schemeClr val="folHlink"/>
                </a:solidFill>
                <a:latin typeface="Calibri" pitchFamily="34" charset="0"/>
              </a:defRPr>
            </a:lvl3pPr>
            <a:lvl4pPr marL="1600200" indent="-228600" eaLnBrk="0" hangingPunct="0">
              <a:defRPr sz="2400">
                <a:solidFill>
                  <a:schemeClr val="folHlink"/>
                </a:solidFill>
                <a:latin typeface="Calibri" pitchFamily="34" charset="0"/>
              </a:defRPr>
            </a:lvl4pPr>
            <a:lvl5pPr marL="2057400" indent="-228600" eaLnBrk="0" hangingPunct="0">
              <a:defRPr sz="2400">
                <a:solidFill>
                  <a:schemeClr val="folHlink"/>
                </a:solidFill>
                <a:latin typeface="Calibri" pitchFamily="34" charset="0"/>
              </a:defRPr>
            </a:lvl5pPr>
            <a:lvl6pPr marL="2514600" indent="-228600" eaLnBrk="0" fontAlgn="base" hangingPunct="0">
              <a:spcBef>
                <a:spcPct val="0"/>
              </a:spcBef>
              <a:spcAft>
                <a:spcPct val="0"/>
              </a:spcAft>
              <a:defRPr sz="2400">
                <a:solidFill>
                  <a:schemeClr val="folHlink"/>
                </a:solidFill>
                <a:latin typeface="Calibri" pitchFamily="34" charset="0"/>
              </a:defRPr>
            </a:lvl6pPr>
            <a:lvl7pPr marL="2971800" indent="-228600" eaLnBrk="0" fontAlgn="base" hangingPunct="0">
              <a:spcBef>
                <a:spcPct val="0"/>
              </a:spcBef>
              <a:spcAft>
                <a:spcPct val="0"/>
              </a:spcAft>
              <a:defRPr sz="2400">
                <a:solidFill>
                  <a:schemeClr val="folHlink"/>
                </a:solidFill>
                <a:latin typeface="Calibri" pitchFamily="34" charset="0"/>
              </a:defRPr>
            </a:lvl7pPr>
            <a:lvl8pPr marL="3429000" indent="-228600" eaLnBrk="0" fontAlgn="base" hangingPunct="0">
              <a:spcBef>
                <a:spcPct val="0"/>
              </a:spcBef>
              <a:spcAft>
                <a:spcPct val="0"/>
              </a:spcAft>
              <a:defRPr sz="2400">
                <a:solidFill>
                  <a:schemeClr val="folHlink"/>
                </a:solidFill>
                <a:latin typeface="Calibri" pitchFamily="34" charset="0"/>
              </a:defRPr>
            </a:lvl8pPr>
            <a:lvl9pPr marL="3886200" indent="-228600" eaLnBrk="0" fontAlgn="base" hangingPunct="0">
              <a:spcBef>
                <a:spcPct val="0"/>
              </a:spcBef>
              <a:spcAft>
                <a:spcPct val="0"/>
              </a:spcAft>
              <a:defRPr sz="2400">
                <a:solidFill>
                  <a:schemeClr val="folHlink"/>
                </a:solidFill>
                <a:latin typeface="Calibri" pitchFamily="34" charset="0"/>
              </a:defRPr>
            </a:lvl9pPr>
          </a:lstStyle>
          <a:p>
            <a:pPr algn="just" eaLnBrk="1" hangingPunct="1">
              <a:buFontTx/>
              <a:buChar char="•"/>
            </a:pPr>
            <a:r>
              <a:rPr lang="en-US" dirty="0" smtClean="0">
                <a:solidFill>
                  <a:schemeClr val="tx1"/>
                </a:solidFill>
                <a:latin typeface="Times New Roman" pitchFamily="18" charset="0"/>
                <a:cs typeface="Times New Roman" pitchFamily="18" charset="0"/>
              </a:rPr>
              <a:t>Reflection is crucial for integrating the service experience with classroom topics. </a:t>
            </a:r>
          </a:p>
          <a:p>
            <a:pPr algn="just" eaLnBrk="1" hangingPunct="1">
              <a:buFontTx/>
              <a:buChar char="•"/>
            </a:pPr>
            <a:r>
              <a:rPr lang="en-US" dirty="0" smtClean="0">
                <a:solidFill>
                  <a:schemeClr val="tx1"/>
                </a:solidFill>
                <a:latin typeface="Times New Roman" pitchFamily="18" charset="0"/>
                <a:cs typeface="Times New Roman" pitchFamily="18" charset="0"/>
              </a:rPr>
              <a:t>We do not learn from experience unless we take time to reflect on it. </a:t>
            </a:r>
          </a:p>
          <a:p>
            <a:pPr algn="just" eaLnBrk="1" hangingPunct="1">
              <a:buFontTx/>
              <a:buChar char="•"/>
            </a:pPr>
            <a:r>
              <a:rPr lang="en-US" dirty="0" smtClean="0">
                <a:solidFill>
                  <a:schemeClr val="tx1"/>
                </a:solidFill>
                <a:latin typeface="Times New Roman" pitchFamily="18" charset="0"/>
                <a:cs typeface="Times New Roman" pitchFamily="18" charset="0"/>
              </a:rPr>
              <a:t>Without reflection, our service is merely volunteerism--not service-learning. </a:t>
            </a:r>
          </a:p>
          <a:p>
            <a:pPr algn="just" eaLnBrk="1" hangingPunct="1">
              <a:buFontTx/>
              <a:buChar char="•"/>
            </a:pPr>
            <a:r>
              <a:rPr lang="en-US" b="1" dirty="0" smtClean="0">
                <a:solidFill>
                  <a:schemeClr val="tx1"/>
                </a:solidFill>
                <a:latin typeface="Times New Roman" pitchFamily="18" charset="0"/>
                <a:cs typeface="Times New Roman" pitchFamily="18" charset="0"/>
              </a:rPr>
              <a:t>It helps us to take notice of what we are learning from our service experiences</a:t>
            </a:r>
            <a:r>
              <a:rPr lang="en-US" dirty="0" smtClean="0">
                <a:solidFill>
                  <a:schemeClr val="tx1"/>
                </a:solidFill>
                <a:latin typeface="Times New Roman" pitchFamily="18" charset="0"/>
                <a:cs typeface="Times New Roman" pitchFamily="18" charset="0"/>
              </a:rPr>
              <a:t>--similar to the way that one highlights the important parts of a book with a color marker.</a:t>
            </a:r>
          </a:p>
          <a:p>
            <a:pPr eaLnBrk="1" hangingPunct="1">
              <a:buFontTx/>
              <a:buChar char="•"/>
            </a:pPr>
            <a:r>
              <a:rPr lang="en-US" dirty="0" smtClean="0">
                <a:solidFill>
                  <a:schemeClr val="tx1"/>
                </a:solidFill>
                <a:latin typeface="Times New Roman" pitchFamily="18" charset="0"/>
                <a:cs typeface="Times New Roman" pitchFamily="18" charset="0"/>
              </a:rPr>
              <a:t> It is these </a:t>
            </a:r>
            <a:r>
              <a:rPr lang="en-US" dirty="0" smtClean="0">
                <a:solidFill>
                  <a:schemeClr val="tx1"/>
                </a:solidFill>
                <a:cs typeface="Times New Roman" pitchFamily="18" charset="0"/>
              </a:rPr>
              <a:t>“</a:t>
            </a:r>
            <a:r>
              <a:rPr lang="en-US" dirty="0" smtClean="0">
                <a:solidFill>
                  <a:schemeClr val="tx1"/>
                </a:solidFill>
                <a:latin typeface="Times New Roman" pitchFamily="18" charset="0"/>
                <a:cs typeface="Times New Roman" pitchFamily="18" charset="0"/>
              </a:rPr>
              <a:t>highlights</a:t>
            </a:r>
            <a:r>
              <a:rPr lang="en-US" dirty="0" smtClean="0">
                <a:solidFill>
                  <a:schemeClr val="tx1"/>
                </a:solidFill>
                <a:cs typeface="Times New Roman" pitchFamily="18" charset="0"/>
              </a:rPr>
              <a:t>”</a:t>
            </a:r>
            <a:r>
              <a:rPr lang="en-US" dirty="0" smtClean="0">
                <a:solidFill>
                  <a:schemeClr val="tx1"/>
                </a:solidFill>
                <a:latin typeface="Times New Roman" pitchFamily="18" charset="0"/>
                <a:cs typeface="Times New Roman" pitchFamily="18" charset="0"/>
              </a:rPr>
              <a:t> that help students bridge classroom theory with the real world.</a:t>
            </a:r>
          </a:p>
        </p:txBody>
      </p:sp>
    </p:spTree>
    <p:extLst>
      <p:ext uri="{BB962C8B-B14F-4D97-AF65-F5344CB8AC3E}">
        <p14:creationId xmlns="" xmlns:p14="http://schemas.microsoft.com/office/powerpoint/2010/main" val="2930221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304800"/>
            <a:ext cx="7772400" cy="533400"/>
          </a:xfrm>
          <a:solidFill>
            <a:srgbClr val="FFFF99"/>
          </a:solidFill>
        </p:spPr>
        <p:txBody>
          <a:bodyPr>
            <a:normAutofit fontScale="90000"/>
          </a:bodyPr>
          <a:lstStyle/>
          <a:p>
            <a:pPr eaLnBrk="1" hangingPunct="1">
              <a:defRPr/>
            </a:pPr>
            <a:r>
              <a:rPr lang="en-US" sz="3200" dirty="0" smtClean="0"/>
              <a:t>Students’ Reflections</a:t>
            </a:r>
            <a:endParaRPr lang="en-GB" sz="3200" dirty="0" smtClean="0"/>
          </a:p>
        </p:txBody>
      </p:sp>
      <p:sp>
        <p:nvSpPr>
          <p:cNvPr id="25603" name="Rectangle 3"/>
          <p:cNvSpPr>
            <a:spLocks noGrp="1" noChangeArrowheads="1"/>
          </p:cNvSpPr>
          <p:nvPr>
            <p:ph sz="quarter" idx="1"/>
          </p:nvPr>
        </p:nvSpPr>
        <p:spPr>
          <a:xfrm>
            <a:off x="381000" y="1295400"/>
            <a:ext cx="8305800" cy="4648200"/>
          </a:xfrm>
          <a:ln w="38100" cap="flat">
            <a:solidFill>
              <a:srgbClr val="FFFF00"/>
            </a:solidFill>
            <a:prstDash val="sysDot"/>
            <a:miter lim="800000"/>
            <a:headEnd/>
            <a:tailEnd/>
          </a:ln>
        </p:spPr>
        <p:txBody>
          <a:bodyPr>
            <a:normAutofit lnSpcReduction="10000"/>
          </a:bodyPr>
          <a:lstStyle/>
          <a:p>
            <a:pPr eaLnBrk="1" hangingPunct="1"/>
            <a:r>
              <a:rPr lang="en-US" sz="2400" smtClean="0">
                <a:sym typeface="Wingdings" pitchFamily="2" charset="2"/>
              </a:rPr>
              <a:t> </a:t>
            </a:r>
            <a:r>
              <a:rPr lang="en-US" sz="2400" smtClean="0"/>
              <a:t>I am used to live with AC, so when I went to the gempol kurung village, it was so hard for me because the weather is so hot. I thought that this class is too hard physically and also I have to spend a lot of money. And when I went to the field for monitoring by our own  group , we got lost and my car got stuck in a dry ditch …. Even though we finally came to the  place, we felt it was bad experience. </a:t>
            </a:r>
          </a:p>
          <a:p>
            <a:pPr eaLnBrk="1" hangingPunct="1"/>
            <a:r>
              <a:rPr lang="en-US" sz="2400" smtClean="0">
                <a:sym typeface="Wingdings" pitchFamily="2" charset="2"/>
              </a:rPr>
              <a:t> </a:t>
            </a:r>
            <a:r>
              <a:rPr lang="en-US" sz="2400" smtClean="0"/>
              <a:t>The thing that touched me was when the owner of the house smiled and said thank you for helping them in getting a better house. I was encouraged when I saw the Surabaya International High School students show great enthusiasm during the BOSS program.</a:t>
            </a:r>
            <a:endParaRPr lang="en-GB" sz="2400" smtClean="0"/>
          </a:p>
        </p:txBody>
      </p:sp>
      <p:sp>
        <p:nvSpPr>
          <p:cNvPr id="4" name="Footer Placeholder 3"/>
          <p:cNvSpPr>
            <a:spLocks noGrp="1"/>
          </p:cNvSpPr>
          <p:nvPr>
            <p:ph type="ftr" sz="quarter" idx="16"/>
          </p:nvPr>
        </p:nvSpPr>
        <p:spPr/>
        <p:txBody>
          <a:bodyPr/>
          <a:lstStyle/>
          <a:p>
            <a:pPr>
              <a:defRPr/>
            </a:pPr>
            <a:r>
              <a:rPr lang="en-US">
                <a:solidFill>
                  <a:srgbClr val="FFFFFF"/>
                </a:solidFill>
              </a:rPr>
              <a:t>dipersiapkan oleh Prof. Lilianny S Arifin - UK Petra</a:t>
            </a:r>
          </a:p>
        </p:txBody>
      </p:sp>
    </p:spTree>
    <p:extLst>
      <p:ext uri="{BB962C8B-B14F-4D97-AF65-F5344CB8AC3E}">
        <p14:creationId xmlns="" xmlns:p14="http://schemas.microsoft.com/office/powerpoint/2010/main" val="2036198847"/>
      </p:ext>
    </p:extLst>
  </p:cSld>
  <p:clrMapOvr>
    <a:masterClrMapping/>
  </p:clrMapOvr>
  <p:transition>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609600"/>
            <a:ext cx="7772400" cy="487363"/>
          </a:xfrm>
          <a:solidFill>
            <a:srgbClr val="FFFF99"/>
          </a:solidFill>
        </p:spPr>
        <p:txBody>
          <a:bodyPr lIns="91440" tIns="45720" rIns="91440" bIns="45720" anchorCtr="1">
            <a:normAutofit fontScale="90000"/>
          </a:bodyPr>
          <a:lstStyle/>
          <a:p>
            <a:pPr eaLnBrk="1" hangingPunct="1">
              <a:defRPr/>
            </a:pPr>
            <a:r>
              <a:rPr lang="en-US" sz="3200" dirty="0" smtClean="0"/>
              <a:t>Students’ Reflections</a:t>
            </a:r>
            <a:endParaRPr lang="en-GB" sz="3200" dirty="0" smtClean="0"/>
          </a:p>
        </p:txBody>
      </p:sp>
      <p:sp>
        <p:nvSpPr>
          <p:cNvPr id="26627" name="Rectangle 3"/>
          <p:cNvSpPr>
            <a:spLocks noGrp="1" noChangeArrowheads="1"/>
          </p:cNvSpPr>
          <p:nvPr>
            <p:ph sz="quarter" idx="1"/>
          </p:nvPr>
        </p:nvSpPr>
        <p:spPr>
          <a:xfrm>
            <a:off x="685800" y="1600200"/>
            <a:ext cx="7772400" cy="4502150"/>
          </a:xfrm>
          <a:ln w="38100" cap="flat">
            <a:solidFill>
              <a:srgbClr val="FFFF00"/>
            </a:solidFill>
            <a:prstDash val="sysDot"/>
            <a:miter lim="800000"/>
            <a:headEnd/>
            <a:tailEnd/>
          </a:ln>
        </p:spPr>
        <p:txBody>
          <a:bodyPr>
            <a:normAutofit lnSpcReduction="10000"/>
          </a:bodyPr>
          <a:lstStyle/>
          <a:p>
            <a:pPr eaLnBrk="1" hangingPunct="1"/>
            <a:r>
              <a:rPr lang="en-US" sz="2400" dirty="0" smtClean="0">
                <a:sym typeface="Wingdings" pitchFamily="2" charset="2"/>
              </a:rPr>
              <a:t>  </a:t>
            </a:r>
            <a:r>
              <a:rPr lang="en-US" sz="2400" dirty="0" smtClean="0"/>
              <a:t>I never knew that there are poor communities in reality. I ever saw it only  on television.  So when I went to the </a:t>
            </a:r>
            <a:r>
              <a:rPr lang="en-US" sz="2400" dirty="0" err="1" smtClean="0"/>
              <a:t>gempol</a:t>
            </a:r>
            <a:r>
              <a:rPr lang="en-US" sz="2400" dirty="0" smtClean="0"/>
              <a:t> </a:t>
            </a:r>
            <a:r>
              <a:rPr lang="en-US" sz="2400" dirty="0" err="1" smtClean="0"/>
              <a:t>kurung</a:t>
            </a:r>
            <a:r>
              <a:rPr lang="en-US" sz="2400" dirty="0" smtClean="0"/>
              <a:t> village and </a:t>
            </a:r>
            <a:r>
              <a:rPr lang="en-US" sz="2400" dirty="0" err="1" smtClean="0"/>
              <a:t>kedung</a:t>
            </a:r>
            <a:r>
              <a:rPr lang="en-US" sz="2400" dirty="0" smtClean="0"/>
              <a:t> </a:t>
            </a:r>
            <a:r>
              <a:rPr lang="en-US" sz="2400" dirty="0" err="1" smtClean="0"/>
              <a:t>turi</a:t>
            </a:r>
            <a:r>
              <a:rPr lang="en-US" sz="2400" dirty="0" smtClean="0"/>
              <a:t> </a:t>
            </a:r>
            <a:r>
              <a:rPr lang="en-US" sz="2400" dirty="0" err="1" smtClean="0"/>
              <a:t>kampung</a:t>
            </a:r>
            <a:r>
              <a:rPr lang="en-US" sz="2400" dirty="0" smtClean="0"/>
              <a:t>, I felt so grateful that I can live prosperously . </a:t>
            </a:r>
          </a:p>
          <a:p>
            <a:pPr eaLnBrk="1" hangingPunct="1"/>
            <a:r>
              <a:rPr lang="en-US" sz="2400" dirty="0" smtClean="0">
                <a:sym typeface="Wingdings" pitchFamily="2" charset="2"/>
              </a:rPr>
              <a:t> </a:t>
            </a:r>
            <a:r>
              <a:rPr lang="en-US" sz="2400" dirty="0" smtClean="0"/>
              <a:t>The thing that I could not forget was after joining the BOSS program, my body  hurt all over and I could not walk properly on the next day. This hurt continued for 3 days. </a:t>
            </a:r>
          </a:p>
          <a:p>
            <a:pPr eaLnBrk="1" hangingPunct="1"/>
            <a:r>
              <a:rPr lang="en-US" sz="2400" dirty="0" smtClean="0">
                <a:sym typeface="Wingdings" pitchFamily="2" charset="2"/>
              </a:rPr>
              <a:t> </a:t>
            </a:r>
            <a:r>
              <a:rPr lang="en-US" sz="2400" dirty="0" smtClean="0"/>
              <a:t>I felt touched by the poorness of this community, so I want to find donation to help these people get a comfortable life.</a:t>
            </a:r>
            <a:endParaRPr lang="en-GB" sz="2400" dirty="0" smtClean="0"/>
          </a:p>
        </p:txBody>
      </p:sp>
      <p:sp>
        <p:nvSpPr>
          <p:cNvPr id="4" name="Footer Placeholder 3"/>
          <p:cNvSpPr>
            <a:spLocks noGrp="1"/>
          </p:cNvSpPr>
          <p:nvPr>
            <p:ph type="ftr" sz="quarter" idx="16"/>
          </p:nvPr>
        </p:nvSpPr>
        <p:spPr/>
        <p:txBody>
          <a:bodyPr/>
          <a:lstStyle/>
          <a:p>
            <a:pPr>
              <a:defRPr/>
            </a:pPr>
            <a:r>
              <a:rPr lang="en-US">
                <a:solidFill>
                  <a:srgbClr val="FFFFFF"/>
                </a:solidFill>
              </a:rPr>
              <a:t>dipersiapkan oleh Prof. Lilianny S Arifin - UK Petra</a:t>
            </a:r>
          </a:p>
        </p:txBody>
      </p:sp>
    </p:spTree>
    <p:extLst>
      <p:ext uri="{BB962C8B-B14F-4D97-AF65-F5344CB8AC3E}">
        <p14:creationId xmlns="" xmlns:p14="http://schemas.microsoft.com/office/powerpoint/2010/main" val="1225914588"/>
      </p:ext>
    </p:extLst>
  </p:cSld>
  <p:clrMapOvr>
    <a:masterClrMapping/>
  </p:clrMapOvr>
  <p:transition>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Panduan</a:t>
            </a:r>
            <a:r>
              <a:rPr lang="en-US" dirty="0" smtClean="0"/>
              <a:t> </a:t>
            </a:r>
            <a:r>
              <a:rPr lang="en-US" dirty="0" err="1" smtClean="0"/>
              <a:t>Refleksi</a:t>
            </a:r>
            <a:endParaRPr lang="en-US" dirty="0"/>
          </a:p>
        </p:txBody>
      </p:sp>
      <p:sp>
        <p:nvSpPr>
          <p:cNvPr id="3" name="Content Placeholder 2"/>
          <p:cNvSpPr>
            <a:spLocks noGrp="1"/>
          </p:cNvSpPr>
          <p:nvPr>
            <p:ph sz="quarter" idx="1"/>
          </p:nvPr>
        </p:nvSpPr>
        <p:spPr/>
        <p:txBody>
          <a:bodyPr/>
          <a:lstStyle/>
          <a:p>
            <a:pPr>
              <a:buNone/>
            </a:pPr>
            <a:r>
              <a:rPr lang="en-US" dirty="0" err="1" smtClean="0"/>
              <a:t>Awal</a:t>
            </a:r>
            <a:r>
              <a:rPr lang="en-US" dirty="0" smtClean="0"/>
              <a:t> </a:t>
            </a:r>
            <a:r>
              <a:rPr lang="en-US" dirty="0" err="1" smtClean="0"/>
              <a:t>Perkuliahan</a:t>
            </a:r>
            <a:endParaRPr lang="en-US" dirty="0" smtClean="0"/>
          </a:p>
          <a:p>
            <a:pPr marL="339725" indent="-339725"/>
            <a:r>
              <a:rPr lang="en-US" dirty="0" err="1" smtClean="0"/>
              <a:t>Apakah</a:t>
            </a:r>
            <a:r>
              <a:rPr lang="en-US" dirty="0" smtClean="0"/>
              <a:t> yang </a:t>
            </a:r>
            <a:r>
              <a:rPr lang="en-US" dirty="0" err="1" smtClean="0"/>
              <a:t>anda</a:t>
            </a:r>
            <a:r>
              <a:rPr lang="en-US" dirty="0" smtClean="0"/>
              <a:t> </a:t>
            </a:r>
            <a:r>
              <a:rPr lang="en-US" dirty="0" err="1" smtClean="0"/>
              <a:t>harapkan</a:t>
            </a:r>
            <a:r>
              <a:rPr lang="en-US" dirty="0" smtClean="0"/>
              <a:t> </a:t>
            </a:r>
            <a:r>
              <a:rPr lang="en-US" dirty="0" err="1" smtClean="0"/>
              <a:t>dengan</a:t>
            </a:r>
            <a:r>
              <a:rPr lang="en-US" dirty="0" smtClean="0"/>
              <a:t> </a:t>
            </a:r>
            <a:r>
              <a:rPr lang="en-US" dirty="0" err="1" smtClean="0"/>
              <a:t>mengikuti</a:t>
            </a:r>
            <a:r>
              <a:rPr lang="en-US" dirty="0" smtClean="0"/>
              <a:t> </a:t>
            </a:r>
            <a:r>
              <a:rPr lang="en-US" dirty="0" err="1" smtClean="0"/>
              <a:t>mata</a:t>
            </a:r>
            <a:r>
              <a:rPr lang="en-US" dirty="0" smtClean="0"/>
              <a:t> </a:t>
            </a:r>
            <a:r>
              <a:rPr lang="en-US" dirty="0" err="1" smtClean="0"/>
              <a:t>kuliah</a:t>
            </a:r>
            <a:r>
              <a:rPr lang="en-US" dirty="0" smtClean="0"/>
              <a:t> </a:t>
            </a:r>
            <a:r>
              <a:rPr lang="en-US" dirty="0" err="1" smtClean="0"/>
              <a:t>ini</a:t>
            </a:r>
            <a:r>
              <a:rPr lang="en-US" dirty="0" smtClean="0"/>
              <a:t>?</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Panduan</a:t>
            </a:r>
            <a:r>
              <a:rPr lang="en-US" dirty="0" smtClean="0"/>
              <a:t> </a:t>
            </a:r>
            <a:r>
              <a:rPr lang="en-US" dirty="0" err="1" smtClean="0"/>
              <a:t>Refleksi</a:t>
            </a:r>
            <a:endParaRPr lang="en-US" dirty="0"/>
          </a:p>
        </p:txBody>
      </p:sp>
      <p:sp>
        <p:nvSpPr>
          <p:cNvPr id="3" name="Content Placeholder 2"/>
          <p:cNvSpPr>
            <a:spLocks noGrp="1"/>
          </p:cNvSpPr>
          <p:nvPr>
            <p:ph sz="quarter" idx="1"/>
          </p:nvPr>
        </p:nvSpPr>
        <p:spPr/>
        <p:txBody>
          <a:bodyPr/>
          <a:lstStyle/>
          <a:p>
            <a:pPr>
              <a:buNone/>
            </a:pPr>
            <a:r>
              <a:rPr lang="en-US" dirty="0" err="1" smtClean="0"/>
              <a:t>Selama</a:t>
            </a:r>
            <a:r>
              <a:rPr lang="en-US" dirty="0" smtClean="0"/>
              <a:t> survey</a:t>
            </a:r>
          </a:p>
          <a:p>
            <a:r>
              <a:rPr lang="en-US" dirty="0" err="1" smtClean="0"/>
              <a:t>Apakah</a:t>
            </a:r>
            <a:r>
              <a:rPr lang="en-US" dirty="0" smtClean="0"/>
              <a:t> </a:t>
            </a:r>
            <a:r>
              <a:rPr lang="en-US" dirty="0" err="1" smtClean="0"/>
              <a:t>kegiatan</a:t>
            </a:r>
            <a:r>
              <a:rPr lang="en-US" dirty="0" smtClean="0"/>
              <a:t> yang </a:t>
            </a:r>
            <a:r>
              <a:rPr lang="en-US" dirty="0" err="1" smtClean="0"/>
              <a:t>anda</a:t>
            </a:r>
            <a:r>
              <a:rPr lang="en-US" dirty="0" smtClean="0"/>
              <a:t> </a:t>
            </a:r>
            <a:r>
              <a:rPr lang="en-US" dirty="0" err="1" smtClean="0"/>
              <a:t>lakukan</a:t>
            </a:r>
            <a:r>
              <a:rPr lang="en-US" dirty="0" smtClean="0"/>
              <a:t> ? </a:t>
            </a:r>
            <a:r>
              <a:rPr lang="en-US" dirty="0" err="1" smtClean="0"/>
              <a:t>Deskripsikan</a:t>
            </a:r>
            <a:r>
              <a:rPr lang="en-US" dirty="0" smtClean="0"/>
              <a:t> </a:t>
            </a:r>
            <a:r>
              <a:rPr lang="en-US" dirty="0" err="1" smtClean="0"/>
              <a:t>dengan</a:t>
            </a:r>
            <a:r>
              <a:rPr lang="en-US" dirty="0" smtClean="0"/>
              <a:t> </a:t>
            </a:r>
            <a:r>
              <a:rPr lang="en-US" dirty="0" err="1" smtClean="0"/>
              <a:t>jelas</a:t>
            </a:r>
            <a:r>
              <a:rPr lang="en-US" dirty="0" smtClean="0"/>
              <a:t> !</a:t>
            </a:r>
          </a:p>
          <a:p>
            <a:r>
              <a:rPr lang="en-US" dirty="0" err="1" smtClean="0"/>
              <a:t>Apakah</a:t>
            </a:r>
            <a:r>
              <a:rPr lang="en-US" dirty="0" smtClean="0"/>
              <a:t> </a:t>
            </a:r>
            <a:r>
              <a:rPr lang="en-US" dirty="0" err="1" smtClean="0"/>
              <a:t>kendala</a:t>
            </a:r>
            <a:r>
              <a:rPr lang="en-US" dirty="0" smtClean="0"/>
              <a:t> yang </a:t>
            </a:r>
            <a:r>
              <a:rPr lang="en-US" dirty="0" err="1" smtClean="0"/>
              <a:t>anda</a:t>
            </a:r>
            <a:r>
              <a:rPr lang="en-US" dirty="0" smtClean="0"/>
              <a:t> </a:t>
            </a:r>
            <a:r>
              <a:rPr lang="en-US" dirty="0" err="1" smtClean="0"/>
              <a:t>hadapi</a:t>
            </a:r>
            <a:r>
              <a:rPr lang="en-US" dirty="0" smtClean="0"/>
              <a:t> ? </a:t>
            </a:r>
            <a:r>
              <a:rPr lang="en-US" dirty="0" err="1" smtClean="0"/>
              <a:t>Bagaimana</a:t>
            </a:r>
            <a:r>
              <a:rPr lang="en-US" dirty="0" smtClean="0"/>
              <a:t> </a:t>
            </a:r>
            <a:r>
              <a:rPr lang="en-US" dirty="0" err="1" smtClean="0"/>
              <a:t>solusinya</a:t>
            </a:r>
            <a:r>
              <a:rPr lang="en-US" dirty="0" smtClean="0"/>
              <a:t> ?</a:t>
            </a:r>
          </a:p>
          <a:p>
            <a:r>
              <a:rPr lang="en-US" dirty="0" err="1" smtClean="0"/>
              <a:t>Pelajaran</a:t>
            </a:r>
            <a:r>
              <a:rPr lang="en-US" dirty="0" smtClean="0"/>
              <a:t> </a:t>
            </a:r>
            <a:r>
              <a:rPr lang="en-US" dirty="0" err="1" smtClean="0"/>
              <a:t>berharga</a:t>
            </a:r>
            <a:r>
              <a:rPr lang="en-US" dirty="0" smtClean="0"/>
              <a:t> </a:t>
            </a:r>
            <a:r>
              <a:rPr lang="en-US" dirty="0" err="1" smtClean="0"/>
              <a:t>apa</a:t>
            </a:r>
            <a:r>
              <a:rPr lang="en-US" dirty="0" smtClean="0"/>
              <a:t> yang </a:t>
            </a:r>
            <a:r>
              <a:rPr lang="en-US" dirty="0" err="1" smtClean="0"/>
              <a:t>anda</a:t>
            </a:r>
            <a:r>
              <a:rPr lang="en-US" dirty="0" smtClean="0"/>
              <a:t> </a:t>
            </a:r>
            <a:r>
              <a:rPr lang="en-US" dirty="0" err="1" smtClean="0"/>
              <a:t>dapatkan</a:t>
            </a: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err="1" smtClean="0"/>
              <a:t>Panduan</a:t>
            </a:r>
            <a:r>
              <a:rPr lang="en-US" dirty="0" smtClean="0"/>
              <a:t> </a:t>
            </a:r>
            <a:r>
              <a:rPr lang="en-US" dirty="0" err="1" smtClean="0"/>
              <a:t>Refleksi</a:t>
            </a:r>
            <a:endParaRPr lang="en-US" dirty="0"/>
          </a:p>
        </p:txBody>
      </p:sp>
      <p:sp>
        <p:nvSpPr>
          <p:cNvPr id="3" name="Content Placeholder 2"/>
          <p:cNvSpPr>
            <a:spLocks noGrp="1"/>
          </p:cNvSpPr>
          <p:nvPr>
            <p:ph sz="quarter" idx="1"/>
          </p:nvPr>
        </p:nvSpPr>
        <p:spPr>
          <a:xfrm>
            <a:off x="457200" y="1447800"/>
            <a:ext cx="8229600" cy="5029200"/>
          </a:xfrm>
        </p:spPr>
        <p:txBody>
          <a:bodyPr>
            <a:normAutofit/>
          </a:bodyPr>
          <a:lstStyle/>
          <a:p>
            <a:pPr>
              <a:buNone/>
            </a:pPr>
            <a:r>
              <a:rPr lang="en-US" sz="2800" dirty="0" err="1" smtClean="0"/>
              <a:t>Setelah</a:t>
            </a:r>
            <a:r>
              <a:rPr lang="en-US" sz="2800" dirty="0" smtClean="0"/>
              <a:t> </a:t>
            </a:r>
            <a:r>
              <a:rPr lang="en-US" sz="2800" dirty="0" err="1" smtClean="0"/>
              <a:t>implementasi</a:t>
            </a:r>
            <a:r>
              <a:rPr lang="en-US" sz="2800" dirty="0" smtClean="0"/>
              <a:t> </a:t>
            </a:r>
            <a:r>
              <a:rPr lang="en-US" sz="2800" dirty="0" err="1" smtClean="0"/>
              <a:t>proyek</a:t>
            </a:r>
            <a:endParaRPr lang="en-US" sz="2800" dirty="0" smtClean="0"/>
          </a:p>
          <a:p>
            <a:r>
              <a:rPr lang="en-US" sz="2600" dirty="0" err="1" smtClean="0"/>
              <a:t>Bagaimana</a:t>
            </a:r>
            <a:r>
              <a:rPr lang="en-US" sz="2600" dirty="0" smtClean="0"/>
              <a:t> </a:t>
            </a:r>
            <a:r>
              <a:rPr lang="en-US" sz="2600" dirty="0" err="1" smtClean="0"/>
              <a:t>pendapat</a:t>
            </a:r>
            <a:r>
              <a:rPr lang="en-US" sz="2600" dirty="0" smtClean="0"/>
              <a:t> </a:t>
            </a:r>
            <a:r>
              <a:rPr lang="en-US" sz="2600" dirty="0" err="1" smtClean="0"/>
              <a:t>anda</a:t>
            </a:r>
            <a:r>
              <a:rPr lang="en-US" sz="2600" dirty="0" smtClean="0"/>
              <a:t> </a:t>
            </a:r>
            <a:r>
              <a:rPr lang="en-US" sz="2600" dirty="0" err="1" smtClean="0"/>
              <a:t>mengenai</a:t>
            </a:r>
            <a:r>
              <a:rPr lang="en-US" sz="2600" dirty="0" smtClean="0"/>
              <a:t>  </a:t>
            </a:r>
            <a:r>
              <a:rPr lang="en-US" sz="2600" dirty="0" err="1" smtClean="0"/>
              <a:t>komunitas</a:t>
            </a:r>
            <a:r>
              <a:rPr lang="en-US" sz="2600" dirty="0" smtClean="0"/>
              <a:t> yang </a:t>
            </a:r>
            <a:r>
              <a:rPr lang="en-US" sz="2600" dirty="0" err="1" smtClean="0"/>
              <a:t>anda</a:t>
            </a:r>
            <a:r>
              <a:rPr lang="en-US" sz="2600" dirty="0" smtClean="0"/>
              <a:t> </a:t>
            </a:r>
            <a:r>
              <a:rPr lang="en-US" sz="2600" dirty="0" err="1" smtClean="0"/>
              <a:t>layani</a:t>
            </a:r>
            <a:r>
              <a:rPr lang="en-US" sz="2600" dirty="0" smtClean="0"/>
              <a:t>? (</a:t>
            </a:r>
            <a:r>
              <a:rPr lang="en-US" sz="2600" dirty="0" err="1" smtClean="0"/>
              <a:t>perspektif</a:t>
            </a:r>
            <a:r>
              <a:rPr lang="en-US" sz="2600" dirty="0" smtClean="0"/>
              <a:t> </a:t>
            </a:r>
            <a:r>
              <a:rPr lang="en-US" sz="2600" dirty="0" err="1" smtClean="0"/>
              <a:t>ekonomi</a:t>
            </a:r>
            <a:r>
              <a:rPr lang="en-US" sz="2600" dirty="0" smtClean="0"/>
              <a:t>, </a:t>
            </a:r>
            <a:r>
              <a:rPr lang="en-US" sz="2600" dirty="0" err="1" smtClean="0"/>
              <a:t>sosial</a:t>
            </a:r>
            <a:r>
              <a:rPr lang="en-US" sz="2600" dirty="0" smtClean="0"/>
              <a:t>, </a:t>
            </a:r>
            <a:r>
              <a:rPr lang="en-US" sz="2600" dirty="0" err="1" smtClean="0"/>
              <a:t>dan</a:t>
            </a:r>
            <a:r>
              <a:rPr lang="en-US" sz="2600" dirty="0" smtClean="0"/>
              <a:t> </a:t>
            </a:r>
            <a:r>
              <a:rPr lang="en-US" sz="2600" dirty="0" err="1" smtClean="0"/>
              <a:t>budaya</a:t>
            </a:r>
            <a:r>
              <a:rPr lang="en-US" sz="2600" dirty="0" smtClean="0"/>
              <a:t>)</a:t>
            </a:r>
          </a:p>
          <a:p>
            <a:r>
              <a:rPr lang="en-US" sz="2600" dirty="0" err="1" smtClean="0"/>
              <a:t>Bagaimana</a:t>
            </a:r>
            <a:r>
              <a:rPr lang="en-US" sz="2600" dirty="0" smtClean="0"/>
              <a:t> </a:t>
            </a:r>
            <a:r>
              <a:rPr lang="en-US" sz="2600" dirty="0" err="1" smtClean="0"/>
              <a:t>pencapaian</a:t>
            </a:r>
            <a:r>
              <a:rPr lang="en-US" sz="2600" dirty="0" smtClean="0"/>
              <a:t> </a:t>
            </a:r>
            <a:r>
              <a:rPr lang="en-US" sz="2600" dirty="0" err="1" smtClean="0"/>
              <a:t>tujuan</a:t>
            </a:r>
            <a:r>
              <a:rPr lang="en-US" sz="2600" dirty="0" smtClean="0"/>
              <a:t> </a:t>
            </a:r>
            <a:r>
              <a:rPr lang="en-US" sz="2600" dirty="0" err="1" smtClean="0"/>
              <a:t>anda</a:t>
            </a:r>
            <a:r>
              <a:rPr lang="en-US" sz="2600" dirty="0" smtClean="0"/>
              <a:t>? </a:t>
            </a:r>
            <a:r>
              <a:rPr lang="en-US" sz="2600" dirty="0" err="1" smtClean="0"/>
              <a:t>Faktor-faktor</a:t>
            </a:r>
            <a:r>
              <a:rPr lang="en-US" sz="2600" dirty="0" smtClean="0"/>
              <a:t> </a:t>
            </a:r>
            <a:r>
              <a:rPr lang="en-US" sz="2600" dirty="0" err="1" smtClean="0"/>
              <a:t>apakah</a:t>
            </a:r>
            <a:r>
              <a:rPr lang="en-US" sz="2600" dirty="0" smtClean="0"/>
              <a:t> yang </a:t>
            </a:r>
            <a:r>
              <a:rPr lang="en-US" sz="2600" dirty="0" err="1" smtClean="0"/>
              <a:t>membuat</a:t>
            </a:r>
            <a:r>
              <a:rPr lang="en-US" sz="2600" dirty="0" smtClean="0"/>
              <a:t> </a:t>
            </a:r>
            <a:r>
              <a:rPr lang="en-US" sz="2600" dirty="0" err="1" smtClean="0"/>
              <a:t>berhasil</a:t>
            </a:r>
            <a:r>
              <a:rPr lang="en-US" sz="2600" dirty="0" smtClean="0"/>
              <a:t>/</a:t>
            </a:r>
            <a:r>
              <a:rPr lang="en-US" sz="2600" dirty="0" err="1" smtClean="0"/>
              <a:t>tidaknya</a:t>
            </a:r>
            <a:r>
              <a:rPr lang="en-US" sz="2600" dirty="0" smtClean="0"/>
              <a:t> </a:t>
            </a:r>
            <a:r>
              <a:rPr lang="en-US" sz="2600" dirty="0" err="1" smtClean="0"/>
              <a:t>proyek</a:t>
            </a:r>
            <a:r>
              <a:rPr lang="en-US" sz="2600" dirty="0" smtClean="0"/>
              <a:t> </a:t>
            </a:r>
            <a:r>
              <a:rPr lang="en-US" sz="2600" dirty="0" err="1" smtClean="0"/>
              <a:t>anda</a:t>
            </a:r>
            <a:r>
              <a:rPr lang="en-US" sz="2600" dirty="0" smtClean="0"/>
              <a:t>?</a:t>
            </a:r>
          </a:p>
          <a:p>
            <a:r>
              <a:rPr lang="en-US" sz="2600" dirty="0" err="1" smtClean="0"/>
              <a:t>Pelajaran</a:t>
            </a:r>
            <a:r>
              <a:rPr lang="en-US" sz="2600" dirty="0" smtClean="0"/>
              <a:t> </a:t>
            </a:r>
            <a:r>
              <a:rPr lang="en-US" sz="2600" dirty="0" err="1" smtClean="0"/>
              <a:t>berharga</a:t>
            </a:r>
            <a:r>
              <a:rPr lang="en-US" sz="2600" dirty="0" smtClean="0"/>
              <a:t> </a:t>
            </a:r>
            <a:r>
              <a:rPr lang="en-US" sz="2600" dirty="0" err="1" smtClean="0"/>
              <a:t>apakah</a:t>
            </a:r>
            <a:r>
              <a:rPr lang="en-US" sz="2600" dirty="0" smtClean="0"/>
              <a:t> yang </a:t>
            </a:r>
            <a:r>
              <a:rPr lang="en-US" sz="2600" dirty="0" err="1" smtClean="0"/>
              <a:t>anda</a:t>
            </a:r>
            <a:r>
              <a:rPr lang="en-US" sz="2600" dirty="0" smtClean="0"/>
              <a:t> </a:t>
            </a:r>
            <a:r>
              <a:rPr lang="en-US" sz="2600" dirty="0" err="1" smtClean="0"/>
              <a:t>dapatkan</a:t>
            </a:r>
            <a:r>
              <a:rPr lang="en-US" sz="2600" dirty="0" smtClean="0"/>
              <a:t> </a:t>
            </a:r>
            <a:r>
              <a:rPr lang="en-US" sz="2600" dirty="0" err="1" smtClean="0"/>
              <a:t>dari</a:t>
            </a:r>
            <a:r>
              <a:rPr lang="en-US" sz="2600" dirty="0" smtClean="0"/>
              <a:t> </a:t>
            </a:r>
            <a:r>
              <a:rPr lang="en-US" sz="2600" dirty="0" err="1" smtClean="0"/>
              <a:t>komunitas</a:t>
            </a:r>
            <a:r>
              <a:rPr lang="en-US" sz="2600" dirty="0" smtClean="0"/>
              <a:t> yang </a:t>
            </a:r>
            <a:r>
              <a:rPr lang="en-US" sz="2600" dirty="0" err="1" smtClean="0"/>
              <a:t>dilayani</a:t>
            </a:r>
            <a:r>
              <a:rPr lang="en-US" sz="2600" dirty="0" smtClean="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467600" cy="944562"/>
          </a:xfrm>
        </p:spPr>
        <p:txBody>
          <a:bodyPr/>
          <a:lstStyle/>
          <a:p>
            <a:r>
              <a:rPr lang="en-US" dirty="0" err="1" smtClean="0"/>
              <a:t>Panduan</a:t>
            </a:r>
            <a:r>
              <a:rPr lang="en-US" dirty="0" smtClean="0"/>
              <a:t> </a:t>
            </a:r>
            <a:r>
              <a:rPr lang="en-US" dirty="0" err="1" smtClean="0"/>
              <a:t>Refleksi</a:t>
            </a:r>
            <a:endParaRPr lang="en-US" dirty="0"/>
          </a:p>
        </p:txBody>
      </p:sp>
      <p:sp>
        <p:nvSpPr>
          <p:cNvPr id="3" name="Content Placeholder 2"/>
          <p:cNvSpPr>
            <a:spLocks noGrp="1"/>
          </p:cNvSpPr>
          <p:nvPr>
            <p:ph sz="quarter" idx="1"/>
          </p:nvPr>
        </p:nvSpPr>
        <p:spPr>
          <a:xfrm>
            <a:off x="609600" y="1447800"/>
            <a:ext cx="7315200" cy="4495800"/>
          </a:xfrm>
        </p:spPr>
        <p:txBody>
          <a:bodyPr>
            <a:normAutofit fontScale="77500" lnSpcReduction="20000"/>
          </a:bodyPr>
          <a:lstStyle/>
          <a:p>
            <a:pPr>
              <a:buNone/>
            </a:pPr>
            <a:r>
              <a:rPr lang="en-US" sz="3600" dirty="0" err="1" smtClean="0"/>
              <a:t>Setelah</a:t>
            </a:r>
            <a:r>
              <a:rPr lang="en-US" sz="3600" dirty="0" smtClean="0"/>
              <a:t> </a:t>
            </a:r>
            <a:r>
              <a:rPr lang="en-US" sz="3600" dirty="0" err="1" smtClean="0"/>
              <a:t>implementasi</a:t>
            </a:r>
            <a:r>
              <a:rPr lang="en-US" sz="3600" dirty="0" smtClean="0"/>
              <a:t> </a:t>
            </a:r>
            <a:r>
              <a:rPr lang="en-US" sz="3600" dirty="0" err="1" smtClean="0"/>
              <a:t>proyek</a:t>
            </a:r>
            <a:endParaRPr lang="en-US" sz="3600" dirty="0" smtClean="0"/>
          </a:p>
          <a:p>
            <a:endParaRPr lang="en-US" sz="2800" dirty="0" smtClean="0"/>
          </a:p>
          <a:p>
            <a:r>
              <a:rPr lang="en-US" sz="3400" dirty="0" err="1" smtClean="0"/>
              <a:t>Nilai-nilai</a:t>
            </a:r>
            <a:r>
              <a:rPr lang="en-US" sz="3400" dirty="0" smtClean="0"/>
              <a:t> </a:t>
            </a:r>
            <a:r>
              <a:rPr lang="en-US" sz="3400" dirty="0" err="1" smtClean="0"/>
              <a:t>karakter</a:t>
            </a:r>
            <a:r>
              <a:rPr lang="en-US" sz="3400" dirty="0" smtClean="0"/>
              <a:t> </a:t>
            </a:r>
            <a:r>
              <a:rPr lang="en-US" sz="3400" dirty="0" err="1" smtClean="0"/>
              <a:t>dan</a:t>
            </a:r>
            <a:r>
              <a:rPr lang="en-US" sz="3400" dirty="0" smtClean="0"/>
              <a:t> </a:t>
            </a:r>
            <a:r>
              <a:rPr lang="en-US" sz="3400" i="1" dirty="0" err="1" smtClean="0"/>
              <a:t>softskill</a:t>
            </a:r>
            <a:r>
              <a:rPr lang="en-US" sz="3400" dirty="0" smtClean="0"/>
              <a:t> paling </a:t>
            </a:r>
            <a:r>
              <a:rPr lang="en-US" sz="3400" dirty="0" err="1" smtClean="0"/>
              <a:t>menonjol</a:t>
            </a:r>
            <a:r>
              <a:rPr lang="en-US" sz="3400" dirty="0" smtClean="0"/>
              <a:t> </a:t>
            </a:r>
            <a:r>
              <a:rPr lang="en-US" sz="3400" dirty="0" err="1" smtClean="0"/>
              <a:t>apakah</a:t>
            </a:r>
            <a:r>
              <a:rPr lang="en-US" sz="3400" dirty="0" smtClean="0"/>
              <a:t> yang </a:t>
            </a:r>
            <a:r>
              <a:rPr lang="en-US" sz="3400" dirty="0" err="1" smtClean="0"/>
              <a:t>anda</a:t>
            </a:r>
            <a:r>
              <a:rPr lang="en-US" sz="3400" dirty="0" smtClean="0"/>
              <a:t> </a:t>
            </a:r>
            <a:r>
              <a:rPr lang="en-US" sz="3400" dirty="0" err="1" smtClean="0"/>
              <a:t>dapatkan</a:t>
            </a:r>
            <a:r>
              <a:rPr lang="en-US" sz="3400" dirty="0" smtClean="0"/>
              <a:t> ?</a:t>
            </a:r>
          </a:p>
          <a:p>
            <a:r>
              <a:rPr lang="en-US" sz="3400" dirty="0" err="1" smtClean="0"/>
              <a:t>Bagaimana</a:t>
            </a:r>
            <a:r>
              <a:rPr lang="en-US" sz="3400" dirty="0" smtClean="0"/>
              <a:t> </a:t>
            </a:r>
            <a:r>
              <a:rPr lang="en-US" sz="3400" dirty="0" err="1" smtClean="0"/>
              <a:t>kegiatan</a:t>
            </a:r>
            <a:r>
              <a:rPr lang="en-US" sz="3400" dirty="0" smtClean="0"/>
              <a:t> </a:t>
            </a:r>
            <a:r>
              <a:rPr lang="en-US" sz="3400" dirty="0" err="1" smtClean="0"/>
              <a:t>ini</a:t>
            </a:r>
            <a:r>
              <a:rPr lang="en-US" sz="3400" dirty="0" smtClean="0"/>
              <a:t> </a:t>
            </a:r>
            <a:r>
              <a:rPr lang="en-US" sz="3400" dirty="0" err="1" smtClean="0"/>
              <a:t>dapat</a:t>
            </a:r>
            <a:r>
              <a:rPr lang="en-US" sz="3400" dirty="0" smtClean="0"/>
              <a:t> </a:t>
            </a:r>
            <a:r>
              <a:rPr lang="en-US" sz="3400" dirty="0" err="1" smtClean="0"/>
              <a:t>menolong</a:t>
            </a:r>
            <a:r>
              <a:rPr lang="en-US" sz="3400" dirty="0" smtClean="0"/>
              <a:t> </a:t>
            </a:r>
            <a:r>
              <a:rPr lang="en-US" sz="3400" dirty="0" err="1" smtClean="0"/>
              <a:t>anda</a:t>
            </a:r>
            <a:r>
              <a:rPr lang="en-US" sz="3400" dirty="0" smtClean="0"/>
              <a:t> </a:t>
            </a:r>
            <a:r>
              <a:rPr lang="en-US" sz="3400" dirty="0" err="1" smtClean="0"/>
              <a:t>untuk</a:t>
            </a:r>
            <a:r>
              <a:rPr lang="en-US" sz="3400" dirty="0" smtClean="0"/>
              <a:t> </a:t>
            </a:r>
            <a:r>
              <a:rPr lang="en-US" sz="3400" dirty="0" err="1" smtClean="0"/>
              <a:t>lebih</a:t>
            </a:r>
            <a:r>
              <a:rPr lang="en-US" sz="3400" dirty="0" smtClean="0"/>
              <a:t> </a:t>
            </a:r>
            <a:r>
              <a:rPr lang="en-US" sz="3400" dirty="0" err="1" smtClean="0"/>
              <a:t>mengenal</a:t>
            </a:r>
            <a:r>
              <a:rPr lang="en-US" sz="3400" dirty="0" smtClean="0"/>
              <a:t> </a:t>
            </a:r>
            <a:r>
              <a:rPr lang="en-US" sz="3400" dirty="0" err="1" smtClean="0"/>
              <a:t>diri</a:t>
            </a:r>
            <a:r>
              <a:rPr lang="en-US" sz="3400" dirty="0" smtClean="0"/>
              <a:t> </a:t>
            </a:r>
            <a:r>
              <a:rPr lang="en-US" sz="3400" dirty="0" err="1" smtClean="0"/>
              <a:t>anda</a:t>
            </a:r>
            <a:r>
              <a:rPr lang="en-US" sz="3400" dirty="0" smtClean="0"/>
              <a:t> </a:t>
            </a:r>
            <a:r>
              <a:rPr lang="en-US" sz="3400" dirty="0" err="1" smtClean="0"/>
              <a:t>sendiri</a:t>
            </a:r>
            <a:r>
              <a:rPr lang="en-US" sz="3400" dirty="0" smtClean="0"/>
              <a:t>?</a:t>
            </a:r>
          </a:p>
          <a:p>
            <a:r>
              <a:rPr lang="en-US" sz="3400" dirty="0" err="1" smtClean="0"/>
              <a:t>Bagaimana</a:t>
            </a:r>
            <a:r>
              <a:rPr lang="en-US" sz="3400" dirty="0" smtClean="0"/>
              <a:t> </a:t>
            </a:r>
            <a:r>
              <a:rPr lang="en-US" sz="3400" dirty="0" err="1" smtClean="0"/>
              <a:t>metode</a:t>
            </a:r>
            <a:r>
              <a:rPr lang="en-US" sz="3400" dirty="0" smtClean="0"/>
              <a:t> SL </a:t>
            </a:r>
            <a:r>
              <a:rPr lang="en-US" sz="3400" dirty="0" err="1" smtClean="0"/>
              <a:t>ini</a:t>
            </a:r>
            <a:r>
              <a:rPr lang="en-US" sz="3400" dirty="0" smtClean="0"/>
              <a:t> </a:t>
            </a:r>
            <a:r>
              <a:rPr lang="en-US" sz="3400" dirty="0" err="1" smtClean="0"/>
              <a:t>dapat</a:t>
            </a:r>
            <a:r>
              <a:rPr lang="en-US" sz="3400" dirty="0" smtClean="0"/>
              <a:t> </a:t>
            </a:r>
            <a:r>
              <a:rPr lang="en-US" sz="3400" dirty="0" err="1" smtClean="0"/>
              <a:t>menolong</a:t>
            </a:r>
            <a:r>
              <a:rPr lang="en-US" sz="3400" dirty="0" smtClean="0"/>
              <a:t> </a:t>
            </a:r>
            <a:r>
              <a:rPr lang="en-US" sz="3400" dirty="0" err="1" smtClean="0"/>
              <a:t>anda</a:t>
            </a:r>
            <a:r>
              <a:rPr lang="en-US" sz="3400" dirty="0" smtClean="0"/>
              <a:t> </a:t>
            </a:r>
            <a:r>
              <a:rPr lang="en-US" sz="3400" dirty="0" err="1" smtClean="0"/>
              <a:t>memahami</a:t>
            </a:r>
            <a:r>
              <a:rPr lang="en-US" sz="3400" dirty="0" smtClean="0"/>
              <a:t> </a:t>
            </a:r>
            <a:r>
              <a:rPr lang="en-US" sz="3400" dirty="0" err="1" smtClean="0"/>
              <a:t>mata</a:t>
            </a:r>
            <a:r>
              <a:rPr lang="en-US" sz="3400" dirty="0" smtClean="0"/>
              <a:t> </a:t>
            </a:r>
            <a:r>
              <a:rPr lang="en-US" sz="3400" dirty="0" err="1" smtClean="0"/>
              <a:t>kuliah</a:t>
            </a:r>
            <a:r>
              <a:rPr lang="en-US" sz="3400" dirty="0" smtClean="0"/>
              <a:t>?</a:t>
            </a:r>
          </a:p>
          <a:p>
            <a:r>
              <a:rPr lang="en-US" sz="3400" dirty="0" err="1" smtClean="0"/>
              <a:t>Apakah</a:t>
            </a:r>
            <a:r>
              <a:rPr lang="en-US" sz="3400" dirty="0" smtClean="0"/>
              <a:t> yang </a:t>
            </a:r>
            <a:r>
              <a:rPr lang="en-US" sz="3400" dirty="0" err="1" smtClean="0"/>
              <a:t>anda</a:t>
            </a:r>
            <a:r>
              <a:rPr lang="en-US" sz="3400" dirty="0" smtClean="0"/>
              <a:t> </a:t>
            </a:r>
            <a:r>
              <a:rPr lang="en-US" sz="3400" dirty="0" err="1" smtClean="0"/>
              <a:t>harapkan</a:t>
            </a:r>
            <a:r>
              <a:rPr lang="en-US" sz="3400" dirty="0" smtClean="0"/>
              <a:t> </a:t>
            </a:r>
            <a:r>
              <a:rPr lang="en-US" sz="3400" dirty="0" err="1" smtClean="0"/>
              <a:t>seperti</a:t>
            </a:r>
            <a:r>
              <a:rPr lang="en-US" sz="3400" dirty="0" smtClean="0"/>
              <a:t> </a:t>
            </a:r>
            <a:r>
              <a:rPr lang="en-US" sz="3400" dirty="0" err="1" smtClean="0"/>
              <a:t>di</a:t>
            </a:r>
            <a:r>
              <a:rPr lang="en-US" sz="3400" dirty="0" smtClean="0"/>
              <a:t> </a:t>
            </a:r>
            <a:r>
              <a:rPr lang="en-US" sz="3400" dirty="0" err="1" smtClean="0"/>
              <a:t>awal</a:t>
            </a:r>
            <a:r>
              <a:rPr lang="en-US" sz="3400" dirty="0" smtClean="0"/>
              <a:t> </a:t>
            </a:r>
            <a:r>
              <a:rPr lang="en-US" sz="3400" dirty="0" err="1" smtClean="0"/>
              <a:t>perkuliahan</a:t>
            </a:r>
            <a:r>
              <a:rPr lang="en-US" sz="3400" dirty="0" smtClean="0"/>
              <a:t> </a:t>
            </a:r>
            <a:r>
              <a:rPr lang="en-US" sz="3400" dirty="0" err="1" smtClean="0"/>
              <a:t>tercapai</a:t>
            </a:r>
            <a:r>
              <a:rPr lang="en-US" sz="3400" dirty="0" smtClean="0"/>
              <a:t>?</a:t>
            </a:r>
          </a:p>
          <a:p>
            <a:endParaRPr 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solidFill>
                  <a:srgbClr val="FF0000"/>
                </a:solidFill>
              </a:rPr>
              <a:t>Celebration/Demonstration</a:t>
            </a:r>
          </a:p>
        </p:txBody>
      </p:sp>
      <p:sp>
        <p:nvSpPr>
          <p:cNvPr id="40963" name="Rectangle 3"/>
          <p:cNvSpPr>
            <a:spLocks noGrp="1" noChangeArrowheads="1"/>
          </p:cNvSpPr>
          <p:nvPr>
            <p:ph sz="quarter" idx="1"/>
          </p:nvPr>
        </p:nvSpPr>
        <p:spPr>
          <a:xfrm>
            <a:off x="457200" y="1600200"/>
            <a:ext cx="8001000" cy="4873752"/>
          </a:xfrm>
        </p:spPr>
        <p:txBody>
          <a:bodyPr/>
          <a:lstStyle/>
          <a:p>
            <a:r>
              <a:rPr lang="en-US" dirty="0" smtClean="0"/>
              <a:t>It’s important to acknowledge </a:t>
            </a:r>
            <a:r>
              <a:rPr lang="en-US" dirty="0"/>
              <a:t>that participant and communities have completed their project and done a GREAT job. </a:t>
            </a:r>
            <a:endParaRPr lang="en-US" dirty="0" smtClean="0"/>
          </a:p>
          <a:p>
            <a:r>
              <a:rPr lang="en-US" dirty="0" smtClean="0"/>
              <a:t>Everyone </a:t>
            </a:r>
            <a:r>
              <a:rPr lang="en-US" dirty="0"/>
              <a:t>that participated in doing the service should be included in </a:t>
            </a:r>
            <a:r>
              <a:rPr lang="en-US" dirty="0" smtClean="0"/>
              <a:t>the celebration/demonstration</a:t>
            </a:r>
            <a:r>
              <a:rPr lang="en-US" dirty="0"/>
              <a:t>.  </a:t>
            </a:r>
            <a:endParaRPr lang="en-US" dirty="0" smtClean="0"/>
          </a:p>
          <a:p>
            <a:r>
              <a:rPr lang="en-US" dirty="0" smtClean="0"/>
              <a:t>This </a:t>
            </a:r>
            <a:r>
              <a:rPr lang="en-US" dirty="0"/>
              <a:t>should include public officials, site personnel and the media.  Students now have the opportunity to show what they have accomplished.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457200" y="2286000"/>
            <a:ext cx="8229600" cy="1143000"/>
          </a:xfrm>
        </p:spPr>
        <p:txBody>
          <a:bodyPr/>
          <a:lstStyle/>
          <a:p>
            <a:r>
              <a:rPr lang="en-US"/>
              <a:t>Other Important Elements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Participant Voice</a:t>
            </a:r>
          </a:p>
        </p:txBody>
      </p:sp>
      <p:sp>
        <p:nvSpPr>
          <p:cNvPr id="45059" name="Rectangle 3"/>
          <p:cNvSpPr>
            <a:spLocks noGrp="1" noChangeArrowheads="1"/>
          </p:cNvSpPr>
          <p:nvPr>
            <p:ph sz="quarter" idx="1"/>
          </p:nvPr>
        </p:nvSpPr>
        <p:spPr>
          <a:xfrm>
            <a:off x="381000" y="1600200"/>
            <a:ext cx="8229600" cy="4525963"/>
          </a:xfrm>
        </p:spPr>
        <p:txBody>
          <a:bodyPr/>
          <a:lstStyle/>
          <a:p>
            <a:pPr>
              <a:buNone/>
            </a:pPr>
            <a:r>
              <a:rPr lang="en-US" sz="3600" dirty="0" smtClean="0"/>
              <a:t>	Participants </a:t>
            </a:r>
            <a:r>
              <a:rPr lang="en-US" sz="3600" dirty="0"/>
              <a:t>should play an active role in the  selection, design, implementation, as well as evaluation of the service learning project.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2362592787"/>
              </p:ext>
            </p:extLst>
          </p:nvPr>
        </p:nvGraphicFramePr>
        <p:xfrm>
          <a:off x="1371600" y="1371600"/>
          <a:ext cx="6248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Grp="1" noChangeArrowheads="1"/>
          </p:cNvSpPr>
          <p:nvPr>
            <p:ph type="title"/>
          </p:nvPr>
        </p:nvSpPr>
        <p:spPr>
          <a:xfrm>
            <a:off x="609600" y="152400"/>
            <a:ext cx="7499350" cy="1143000"/>
          </a:xfrm>
        </p:spPr>
        <p:txBody>
          <a:bodyPr>
            <a:normAutofit/>
          </a:bodyPr>
          <a:lstStyle/>
          <a:p>
            <a:pPr eaLnBrk="1" fontAlgn="auto" hangingPunct="1">
              <a:spcAft>
                <a:spcPts val="0"/>
              </a:spcAft>
              <a:defRPr/>
            </a:pPr>
            <a:r>
              <a:rPr lang="en-US" sz="4000" dirty="0" smtClean="0">
                <a:solidFill>
                  <a:schemeClr val="tx2">
                    <a:satMod val="130000"/>
                  </a:schemeClr>
                </a:solidFill>
              </a:rPr>
              <a:t>Why should be Service-Learning?</a:t>
            </a:r>
            <a:endParaRPr lang="en-GB" sz="4000" dirty="0" smtClean="0">
              <a:solidFill>
                <a:schemeClr val="tx2">
                  <a:satMod val="130000"/>
                </a:schemeClr>
              </a:solidFill>
            </a:endParaRPr>
          </a:p>
        </p:txBody>
      </p:sp>
      <p:sp>
        <p:nvSpPr>
          <p:cNvPr id="4" name="Subtitle 2"/>
          <p:cNvSpPr>
            <a:spLocks noGrp="1"/>
          </p:cNvSpPr>
          <p:nvPr/>
        </p:nvSpPr>
        <p:spPr>
          <a:xfrm>
            <a:off x="1143000" y="5727939"/>
            <a:ext cx="6934200" cy="901461"/>
          </a:xfrm>
          <a:prstGeom prst="rect">
            <a:avLst/>
          </a:prstGeom>
        </p:spPr>
        <p:txBody>
          <a:bodyPr vert="horz" rtlCol="0">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fontAlgn="auto">
              <a:spcAft>
                <a:spcPts val="0"/>
              </a:spcAft>
              <a:defRPr/>
            </a:pPr>
            <a:r>
              <a:rPr lang="en-US" sz="2400" dirty="0"/>
              <a:t>SL is </a:t>
            </a:r>
            <a:r>
              <a:rPr lang="en-US" sz="2400" dirty="0" smtClean="0"/>
              <a:t>a </a:t>
            </a:r>
            <a:r>
              <a:rPr lang="en-US" sz="2400" dirty="0"/>
              <a:t>holistic education which </a:t>
            </a:r>
            <a:r>
              <a:rPr lang="en-US" sz="2400" dirty="0" smtClean="0"/>
              <a:t>integrates all student aspects: academic, emotional, spiritual</a:t>
            </a:r>
            <a:endParaRPr lang="en-US" sz="2400" i="1" dirty="0" smtClean="0"/>
          </a:p>
        </p:txBody>
      </p:sp>
    </p:spTree>
    <p:extLst>
      <p:ext uri="{BB962C8B-B14F-4D97-AF65-F5344CB8AC3E}">
        <p14:creationId xmlns="" xmlns:p14="http://schemas.microsoft.com/office/powerpoint/2010/main" val="4263080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Genuine Need</a:t>
            </a:r>
          </a:p>
        </p:txBody>
      </p:sp>
      <p:sp>
        <p:nvSpPr>
          <p:cNvPr id="46084" name="Rectangle 4"/>
          <p:cNvSpPr>
            <a:spLocks noGrp="1" noChangeArrowheads="1"/>
          </p:cNvSpPr>
          <p:nvPr>
            <p:ph sz="quarter" idx="1"/>
          </p:nvPr>
        </p:nvSpPr>
        <p:spPr/>
        <p:txBody>
          <a:bodyPr/>
          <a:lstStyle/>
          <a:p>
            <a:pPr>
              <a:buNone/>
            </a:pPr>
            <a:r>
              <a:rPr lang="en-US" sz="3600" dirty="0" smtClean="0"/>
              <a:t>  	It </a:t>
            </a:r>
            <a:r>
              <a:rPr lang="en-US" sz="3600" dirty="0"/>
              <a:t>is important that the service learning project meet a genuine/true community need.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Connection to Learning</a:t>
            </a:r>
          </a:p>
        </p:txBody>
      </p:sp>
      <p:sp>
        <p:nvSpPr>
          <p:cNvPr id="48131" name="Rectangle 3"/>
          <p:cNvSpPr>
            <a:spLocks noGrp="1" noChangeArrowheads="1"/>
          </p:cNvSpPr>
          <p:nvPr>
            <p:ph sz="quarter" idx="1"/>
          </p:nvPr>
        </p:nvSpPr>
        <p:spPr/>
        <p:txBody>
          <a:bodyPr/>
          <a:lstStyle/>
          <a:p>
            <a:pPr>
              <a:lnSpc>
                <a:spcPct val="90000"/>
              </a:lnSpc>
              <a:buNone/>
            </a:pPr>
            <a:r>
              <a:rPr lang="en-US" sz="3600" dirty="0" smtClean="0"/>
              <a:t>	Effective </a:t>
            </a:r>
            <a:r>
              <a:rPr lang="en-US" sz="3600" dirty="0"/>
              <a:t>service learning establishes clear learning outcomes that require application of concepts, content and skills, as well as involve participants in the construction of their own knowledge.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Partnerships</a:t>
            </a:r>
          </a:p>
        </p:txBody>
      </p:sp>
      <p:sp>
        <p:nvSpPr>
          <p:cNvPr id="49155" name="Rectangle 3"/>
          <p:cNvSpPr>
            <a:spLocks noGrp="1" noChangeArrowheads="1"/>
          </p:cNvSpPr>
          <p:nvPr>
            <p:ph sz="quarter" idx="1"/>
          </p:nvPr>
        </p:nvSpPr>
        <p:spPr/>
        <p:txBody>
          <a:bodyPr>
            <a:normAutofit fontScale="92500" lnSpcReduction="10000"/>
          </a:bodyPr>
          <a:lstStyle/>
          <a:p>
            <a:pPr>
              <a:buNone/>
            </a:pPr>
            <a:r>
              <a:rPr lang="en-US" sz="3600" dirty="0" smtClean="0"/>
              <a:t>	Promoting </a:t>
            </a:r>
            <a:r>
              <a:rPr lang="en-US" sz="3600" dirty="0"/>
              <a:t>communication </a:t>
            </a:r>
            <a:r>
              <a:rPr lang="en-US" sz="3600" dirty="0" smtClean="0"/>
              <a:t>&amp; interaction </a:t>
            </a:r>
            <a:r>
              <a:rPr lang="en-US" sz="3600" dirty="0"/>
              <a:t>with the community encourages partnerships and collaboration.  Partnerships can include: businesses, community organizations, historical societies, colleges/universities, public or private school, social service agencies and National Service Programs.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r>
              <a:rPr lang="en-US" dirty="0"/>
              <a:t>Connecting </a:t>
            </a:r>
            <a:r>
              <a:rPr lang="en-US" dirty="0" smtClean="0"/>
              <a:t>Service-Learning</a:t>
            </a:r>
            <a:endParaRPr lang="en-US" dirty="0"/>
          </a:p>
        </p:txBody>
      </p:sp>
      <p:sp>
        <p:nvSpPr>
          <p:cNvPr id="55301" name="Rectangle 5"/>
          <p:cNvSpPr>
            <a:spLocks noGrp="1" noChangeArrowheads="1"/>
          </p:cNvSpPr>
          <p:nvPr>
            <p:ph sz="half" idx="1"/>
          </p:nvPr>
        </p:nvSpPr>
        <p:spPr/>
        <p:txBody>
          <a:bodyPr/>
          <a:lstStyle/>
          <a:p>
            <a:endParaRPr lang="en-US"/>
          </a:p>
          <a:p>
            <a:endParaRPr lang="en-US"/>
          </a:p>
          <a:p>
            <a:r>
              <a:rPr lang="en-US"/>
              <a:t>Start With The Learning</a:t>
            </a:r>
          </a:p>
          <a:p>
            <a:endParaRPr lang="en-US"/>
          </a:p>
          <a:p>
            <a:endParaRPr lang="en-US"/>
          </a:p>
          <a:p>
            <a:r>
              <a:rPr lang="en-US"/>
              <a:t>Start With The Service</a:t>
            </a:r>
          </a:p>
        </p:txBody>
      </p:sp>
      <p:sp>
        <p:nvSpPr>
          <p:cNvPr id="55302" name="Rectangle 6"/>
          <p:cNvSpPr>
            <a:spLocks noGrp="1" noChangeArrowheads="1"/>
          </p:cNvSpPr>
          <p:nvPr>
            <p:ph sz="half" idx="2"/>
          </p:nvPr>
        </p:nvSpPr>
        <p:spPr/>
        <p:txBody>
          <a:bodyPr/>
          <a:lstStyle/>
          <a:p>
            <a:endParaRPr lang="en-US" dirty="0"/>
          </a:p>
          <a:p>
            <a:endParaRPr lang="en-US" dirty="0"/>
          </a:p>
          <a:p>
            <a:r>
              <a:rPr lang="en-US" dirty="0"/>
              <a:t>Connect to the Service</a:t>
            </a:r>
          </a:p>
          <a:p>
            <a:endParaRPr lang="en-US" dirty="0"/>
          </a:p>
          <a:p>
            <a:endParaRPr lang="en-US" dirty="0"/>
          </a:p>
          <a:p>
            <a:endParaRPr lang="en-US" dirty="0" smtClean="0"/>
          </a:p>
          <a:p>
            <a:r>
              <a:rPr lang="en-US" dirty="0" smtClean="0"/>
              <a:t>Connect </a:t>
            </a:r>
            <a:r>
              <a:rPr lang="en-US" dirty="0"/>
              <a:t>with the Learning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Start With The Learning</a:t>
            </a:r>
          </a:p>
        </p:txBody>
      </p:sp>
      <p:sp>
        <p:nvSpPr>
          <p:cNvPr id="57347" name="Rectangle 3"/>
          <p:cNvSpPr>
            <a:spLocks noGrp="1" noChangeArrowheads="1"/>
          </p:cNvSpPr>
          <p:nvPr>
            <p:ph idx="1"/>
          </p:nvPr>
        </p:nvSpPr>
        <p:spPr/>
        <p:txBody>
          <a:bodyPr>
            <a:normAutofit fontScale="92500" lnSpcReduction="10000"/>
          </a:bodyPr>
          <a:lstStyle/>
          <a:p>
            <a:pPr marL="0" indent="0">
              <a:buNone/>
            </a:pPr>
            <a:r>
              <a:rPr lang="en-US" sz="2400" dirty="0" smtClean="0"/>
              <a:t>If </a:t>
            </a:r>
            <a:r>
              <a:rPr lang="en-US" sz="2400" dirty="0"/>
              <a:t>you are attempting to find opportunities to integrate a service component into your regular academic program here are three questions by which you can explore possible connections around any unit of </a:t>
            </a:r>
            <a:r>
              <a:rPr lang="en-US" sz="2400" dirty="0" smtClean="0"/>
              <a:t>instruction.</a:t>
            </a:r>
          </a:p>
          <a:p>
            <a:pPr marL="339725" indent="-339725"/>
            <a:r>
              <a:rPr lang="en-US" sz="2400" dirty="0" smtClean="0"/>
              <a:t>Teach others—Could students teach what they have learned (skill, knowledge) to others?</a:t>
            </a:r>
          </a:p>
          <a:p>
            <a:pPr marL="339725" indent="-339725"/>
            <a:r>
              <a:rPr lang="en-US" sz="2400" dirty="0" smtClean="0"/>
              <a:t>Product Performance—Could the results of the students efforts be contributed to a product or presented to someone?</a:t>
            </a:r>
          </a:p>
          <a:p>
            <a:pPr marL="339725" indent="-339725"/>
            <a:r>
              <a:rPr lang="en-US" sz="2400" dirty="0" smtClean="0"/>
              <a:t>Addressing Community Need/Issue—Could the classroom learning be applied to provide a service or to help solve a real concern in the school or community?</a:t>
            </a:r>
          </a:p>
          <a:p>
            <a:pPr marL="609600" indent="-609600">
              <a:buFont typeface="Wingdings" pitchFamily="16" charset="2"/>
              <a:buAutoNum type="arabicPeriod"/>
            </a:pPr>
            <a:endParaRPr lang="en-US" sz="2400" dirty="0"/>
          </a:p>
          <a:p>
            <a:pPr marL="609600" indent="-609600">
              <a:buFont typeface="Wingdings" pitchFamily="16" charset="2"/>
              <a:buNone/>
            </a:pP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t>Start With </a:t>
            </a:r>
            <a:r>
              <a:rPr lang="en-US" dirty="0" smtClean="0"/>
              <a:t>The Service</a:t>
            </a:r>
            <a:endParaRPr lang="en-US" dirty="0"/>
          </a:p>
        </p:txBody>
      </p:sp>
      <p:sp>
        <p:nvSpPr>
          <p:cNvPr id="58371" name="Rectangle 3"/>
          <p:cNvSpPr>
            <a:spLocks noGrp="1" noChangeArrowheads="1"/>
          </p:cNvSpPr>
          <p:nvPr>
            <p:ph idx="1"/>
          </p:nvPr>
        </p:nvSpPr>
        <p:spPr/>
        <p:txBody>
          <a:bodyPr/>
          <a:lstStyle/>
          <a:p>
            <a:pPr marL="0" indent="0">
              <a:buNone/>
            </a:pPr>
            <a:r>
              <a:rPr lang="en-US" sz="2400" dirty="0"/>
              <a:t>If you are attempting to find service opportunities that you can then integrate into your academic program, here are a few ways to find community needs or problems to address </a:t>
            </a:r>
            <a:r>
              <a:rPr lang="en-US" sz="2400" dirty="0" smtClean="0"/>
              <a:t>through service.</a:t>
            </a:r>
            <a:endParaRPr lang="en-US" sz="2400" dirty="0"/>
          </a:p>
          <a:p>
            <a:pPr marL="280988" indent="-280988"/>
            <a:r>
              <a:rPr lang="en-US" sz="2400" u="sng" dirty="0" smtClean="0"/>
              <a:t>Needs/Assets List</a:t>
            </a:r>
            <a:r>
              <a:rPr lang="en-US" sz="2400" dirty="0" smtClean="0"/>
              <a:t> </a:t>
            </a:r>
            <a:r>
              <a:rPr lang="en-US" sz="2400" dirty="0"/>
              <a:t>– With students create a list of all of the good and </a:t>
            </a:r>
            <a:r>
              <a:rPr lang="en-US" sz="2400" dirty="0" smtClean="0"/>
              <a:t>bad</a:t>
            </a:r>
          </a:p>
          <a:p>
            <a:pPr marL="280988" indent="-280988"/>
            <a:r>
              <a:rPr lang="en-US" sz="2400" dirty="0" smtClean="0"/>
              <a:t>things </a:t>
            </a:r>
            <a:r>
              <a:rPr lang="en-US" sz="2400" dirty="0"/>
              <a:t>about the community.</a:t>
            </a:r>
            <a:endParaRPr lang="en-US" sz="2400" u="sng"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The Curriculum Connection</a:t>
            </a:r>
          </a:p>
        </p:txBody>
      </p:sp>
      <p:sp>
        <p:nvSpPr>
          <p:cNvPr id="68611" name="Rectangle 3"/>
          <p:cNvSpPr>
            <a:spLocks noGrp="1" noChangeArrowheads="1"/>
          </p:cNvSpPr>
          <p:nvPr>
            <p:ph sz="half" idx="1"/>
          </p:nvPr>
        </p:nvSpPr>
        <p:spPr/>
        <p:txBody>
          <a:bodyPr>
            <a:normAutofit/>
          </a:bodyPr>
          <a:lstStyle/>
          <a:p>
            <a:r>
              <a:rPr lang="en-US" dirty="0">
                <a:solidFill>
                  <a:srgbClr val="FF0000"/>
                </a:solidFill>
              </a:rPr>
              <a:t>Social Studies Unit on Vandalism </a:t>
            </a:r>
          </a:p>
          <a:p>
            <a:r>
              <a:rPr lang="en-US" dirty="0">
                <a:solidFill>
                  <a:schemeClr val="tx2">
                    <a:lumMod val="60000"/>
                    <a:lumOff val="40000"/>
                  </a:schemeClr>
                </a:solidFill>
              </a:rPr>
              <a:t>Health Unit on Safety</a:t>
            </a:r>
          </a:p>
          <a:p>
            <a:endParaRPr lang="en-US" dirty="0" smtClean="0">
              <a:solidFill>
                <a:schemeClr val="accent2"/>
              </a:solidFill>
            </a:endParaRPr>
          </a:p>
          <a:p>
            <a:r>
              <a:rPr lang="en-US" dirty="0" smtClean="0">
                <a:solidFill>
                  <a:schemeClr val="accent2"/>
                </a:solidFill>
              </a:rPr>
              <a:t>Science </a:t>
            </a:r>
            <a:r>
              <a:rPr lang="en-US" dirty="0">
                <a:solidFill>
                  <a:schemeClr val="accent2"/>
                </a:solidFill>
              </a:rPr>
              <a:t>Unit on Local Flora &amp; Fauna</a:t>
            </a:r>
            <a:r>
              <a:rPr lang="en-US" dirty="0"/>
              <a:t>	</a:t>
            </a:r>
          </a:p>
          <a:p>
            <a:r>
              <a:rPr lang="en-US" dirty="0">
                <a:solidFill>
                  <a:srgbClr val="00B050"/>
                </a:solidFill>
              </a:rPr>
              <a:t>Science/Social Studies Unit on Aging</a:t>
            </a:r>
          </a:p>
          <a:p>
            <a:endParaRPr lang="en-US" dirty="0" smtClean="0">
              <a:solidFill>
                <a:srgbClr val="FFC000"/>
              </a:solidFill>
            </a:endParaRPr>
          </a:p>
          <a:p>
            <a:r>
              <a:rPr lang="en-US" dirty="0" smtClean="0">
                <a:solidFill>
                  <a:srgbClr val="FFC000"/>
                </a:solidFill>
              </a:rPr>
              <a:t>Science </a:t>
            </a:r>
            <a:r>
              <a:rPr lang="en-US" dirty="0">
                <a:solidFill>
                  <a:srgbClr val="FFC000"/>
                </a:solidFill>
              </a:rPr>
              <a:t>Unit on Conservation</a:t>
            </a:r>
          </a:p>
        </p:txBody>
      </p:sp>
      <p:sp>
        <p:nvSpPr>
          <p:cNvPr id="68612" name="Rectangle 4"/>
          <p:cNvSpPr>
            <a:spLocks noGrp="1" noChangeArrowheads="1"/>
          </p:cNvSpPr>
          <p:nvPr>
            <p:ph sz="half" idx="2"/>
          </p:nvPr>
        </p:nvSpPr>
        <p:spPr>
          <a:xfrm>
            <a:off x="4270248" y="1600200"/>
            <a:ext cx="4340352" cy="4572000"/>
          </a:xfrm>
        </p:spPr>
        <p:txBody>
          <a:bodyPr>
            <a:normAutofit/>
          </a:bodyPr>
          <a:lstStyle/>
          <a:p>
            <a:r>
              <a:rPr lang="en-US" sz="2400" dirty="0">
                <a:solidFill>
                  <a:srgbClr val="FF0000"/>
                </a:solidFill>
              </a:rPr>
              <a:t>Painting Mural on Public Building Downtown</a:t>
            </a:r>
          </a:p>
          <a:p>
            <a:r>
              <a:rPr lang="en-US" sz="2400" dirty="0">
                <a:solidFill>
                  <a:schemeClr val="tx2">
                    <a:lumMod val="60000"/>
                    <a:lumOff val="40000"/>
                  </a:schemeClr>
                </a:solidFill>
              </a:rPr>
              <a:t>Lobby for a Traffic Light Near School</a:t>
            </a:r>
          </a:p>
          <a:p>
            <a:r>
              <a:rPr lang="en-US" sz="2400" dirty="0">
                <a:solidFill>
                  <a:schemeClr val="accent2"/>
                </a:solidFill>
              </a:rPr>
              <a:t>Creating a Nature </a:t>
            </a:r>
            <a:r>
              <a:rPr lang="en-US" sz="2400" dirty="0" smtClean="0">
                <a:solidFill>
                  <a:schemeClr val="accent2"/>
                </a:solidFill>
              </a:rPr>
              <a:t>Trail</a:t>
            </a:r>
            <a:endParaRPr lang="en-US" sz="2400" dirty="0" smtClean="0">
              <a:solidFill>
                <a:srgbClr val="00B050"/>
              </a:solidFill>
            </a:endParaRPr>
          </a:p>
          <a:p>
            <a:endParaRPr lang="en-US" sz="2400" dirty="0" smtClean="0">
              <a:solidFill>
                <a:srgbClr val="00B050"/>
              </a:solidFill>
            </a:endParaRPr>
          </a:p>
          <a:p>
            <a:r>
              <a:rPr lang="en-US" sz="2400" dirty="0" smtClean="0">
                <a:solidFill>
                  <a:srgbClr val="00B050"/>
                </a:solidFill>
              </a:rPr>
              <a:t>Making </a:t>
            </a:r>
            <a:r>
              <a:rPr lang="en-US" sz="2400" dirty="0">
                <a:solidFill>
                  <a:srgbClr val="00B050"/>
                </a:solidFill>
              </a:rPr>
              <a:t>and Playing Games With Residents at a Nursing Home</a:t>
            </a:r>
          </a:p>
          <a:p>
            <a:r>
              <a:rPr lang="en-US" sz="2400" dirty="0">
                <a:solidFill>
                  <a:srgbClr val="FFC000"/>
                </a:solidFill>
              </a:rPr>
              <a:t>Developing a School-Wide Recycling Program</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lstStyle/>
          <a:p>
            <a:r>
              <a:rPr lang="en-US"/>
              <a:t>The Curriculum Connection</a:t>
            </a:r>
          </a:p>
        </p:txBody>
      </p:sp>
      <p:sp>
        <p:nvSpPr>
          <p:cNvPr id="69637" name="Rectangle 5"/>
          <p:cNvSpPr>
            <a:spLocks noGrp="1" noChangeArrowheads="1"/>
          </p:cNvSpPr>
          <p:nvPr>
            <p:ph sz="half" idx="1"/>
          </p:nvPr>
        </p:nvSpPr>
        <p:spPr/>
        <p:txBody>
          <a:bodyPr/>
          <a:lstStyle/>
          <a:p>
            <a:r>
              <a:rPr lang="en-US" dirty="0">
                <a:solidFill>
                  <a:srgbClr val="FF0000"/>
                </a:solidFill>
              </a:rPr>
              <a:t>Social Studies Unit on Hunger and Poverty</a:t>
            </a:r>
          </a:p>
          <a:p>
            <a:endParaRPr lang="en-US" dirty="0"/>
          </a:p>
          <a:p>
            <a:r>
              <a:rPr lang="en-US" dirty="0">
                <a:solidFill>
                  <a:srgbClr val="00B0F0"/>
                </a:solidFill>
              </a:rPr>
              <a:t>Language Arts Unit on Letter Writing</a:t>
            </a:r>
          </a:p>
          <a:p>
            <a:endParaRPr lang="en-US" dirty="0"/>
          </a:p>
          <a:p>
            <a:r>
              <a:rPr lang="en-US" dirty="0">
                <a:solidFill>
                  <a:schemeClr val="accent2"/>
                </a:solidFill>
              </a:rPr>
              <a:t>Social Studies Unit on Laws Protecting Those With Disabilities</a:t>
            </a:r>
          </a:p>
        </p:txBody>
      </p:sp>
      <p:sp>
        <p:nvSpPr>
          <p:cNvPr id="69638" name="Rectangle 6"/>
          <p:cNvSpPr>
            <a:spLocks noGrp="1" noChangeArrowheads="1"/>
          </p:cNvSpPr>
          <p:nvPr>
            <p:ph sz="half" idx="2"/>
          </p:nvPr>
        </p:nvSpPr>
        <p:spPr/>
        <p:txBody>
          <a:bodyPr/>
          <a:lstStyle/>
          <a:p>
            <a:r>
              <a:rPr lang="en-US" dirty="0">
                <a:solidFill>
                  <a:srgbClr val="FF0000"/>
                </a:solidFill>
              </a:rPr>
              <a:t>Organizing Canned Food Drive for the Homeless Shelter</a:t>
            </a:r>
          </a:p>
          <a:p>
            <a:r>
              <a:rPr lang="en-US" dirty="0">
                <a:solidFill>
                  <a:srgbClr val="00B0F0"/>
                </a:solidFill>
              </a:rPr>
              <a:t>Writing Letters to Nursing Home Residents</a:t>
            </a:r>
          </a:p>
          <a:p>
            <a:r>
              <a:rPr lang="en-US" dirty="0">
                <a:solidFill>
                  <a:schemeClr val="accent2"/>
                </a:solidFill>
              </a:rPr>
              <a:t>Building A Ramp for Wheelchairs at a Local Community </a:t>
            </a:r>
            <a:r>
              <a:rPr lang="en-US" dirty="0" smtClean="0">
                <a:solidFill>
                  <a:schemeClr val="accent2"/>
                </a:solidFill>
              </a:rPr>
              <a:t>Agency</a:t>
            </a:r>
            <a:endParaRPr lang="en-US" dirty="0">
              <a:solidFill>
                <a:schemeClr val="accent2"/>
              </a:solidFill>
            </a:endParaRP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zh-TW" sz="3200" b="1" dirty="0">
                <a:solidFill>
                  <a:schemeClr val="tx1"/>
                </a:solidFill>
                <a:ea typeface="新細明體" pitchFamily="18" charset="-120"/>
              </a:rPr>
              <a:t>Service Learning examples</a:t>
            </a:r>
            <a:br>
              <a:rPr lang="en-US" altLang="zh-TW" sz="3200" b="1" dirty="0">
                <a:solidFill>
                  <a:schemeClr val="tx1"/>
                </a:solidFill>
                <a:ea typeface="新細明體" pitchFamily="18" charset="-120"/>
              </a:rPr>
            </a:br>
            <a:endParaRPr lang="en-US" altLang="zh-TW" sz="3200" b="1" dirty="0">
              <a:solidFill>
                <a:schemeClr val="tx1"/>
              </a:solidFill>
              <a:ea typeface="新細明體" pitchFamily="18" charset="-120"/>
            </a:endParaRPr>
          </a:p>
        </p:txBody>
      </p:sp>
      <p:sp>
        <p:nvSpPr>
          <p:cNvPr id="118787" name="Rectangle 3"/>
          <p:cNvSpPr>
            <a:spLocks noGrp="1" noChangeArrowheads="1"/>
          </p:cNvSpPr>
          <p:nvPr>
            <p:ph type="body" idx="1"/>
          </p:nvPr>
        </p:nvSpPr>
        <p:spPr/>
        <p:txBody>
          <a:bodyPr/>
          <a:lstStyle/>
          <a:p>
            <a:r>
              <a:rPr lang="en-US" altLang="zh-TW" sz="2800" u="sng">
                <a:ea typeface="新細明體" pitchFamily="18" charset="-120"/>
                <a:cs typeface="Times New Roman" pitchFamily="18" charset="0"/>
              </a:rPr>
              <a:t>Education</a:t>
            </a:r>
            <a:r>
              <a:rPr lang="en-US" altLang="zh-TW" sz="2800">
                <a:ea typeface="新細明體" pitchFamily="18" charset="-120"/>
                <a:cs typeface="Times New Roman" pitchFamily="18" charset="0"/>
              </a:rPr>
              <a:t> students teach literacy, read to children, and plan developmentally appropriate recreation activities for school children.</a:t>
            </a:r>
          </a:p>
          <a:p>
            <a:pPr>
              <a:buFontTx/>
              <a:buNone/>
            </a:pPr>
            <a:r>
              <a:rPr lang="en-US" altLang="zh-TW" sz="2800">
                <a:latin typeface="Times New Roman"/>
                <a:ea typeface="新細明體" pitchFamily="18" charset="-120"/>
                <a:cs typeface="Times New Roman" pitchFamily="18" charset="0"/>
              </a:rPr>
              <a:t> </a:t>
            </a:r>
            <a:endParaRPr lang="en-US" altLang="zh-TW" sz="2800">
              <a:ea typeface="新細明體" pitchFamily="18" charset="-120"/>
              <a:cs typeface="Times New Roman" pitchFamily="18" charset="0"/>
            </a:endParaRPr>
          </a:p>
          <a:p>
            <a:r>
              <a:rPr lang="en-US" altLang="zh-TW" sz="2800">
                <a:ea typeface="新細明體" pitchFamily="18" charset="-120"/>
                <a:cs typeface="Times New Roman" pitchFamily="18" charset="0"/>
              </a:rPr>
              <a:t> </a:t>
            </a:r>
            <a:r>
              <a:rPr lang="en-US" altLang="zh-TW" sz="2800" u="sng">
                <a:ea typeface="新細明體" pitchFamily="18" charset="-120"/>
                <a:cs typeface="Times New Roman" pitchFamily="18" charset="0"/>
              </a:rPr>
              <a:t>Nursing </a:t>
            </a:r>
            <a:r>
              <a:rPr lang="en-US" altLang="zh-TW" sz="2800">
                <a:ea typeface="新細明體" pitchFamily="18" charset="-120"/>
                <a:cs typeface="Times New Roman" pitchFamily="18" charset="0"/>
              </a:rPr>
              <a:t>students perform immunization for children in health clinics, analyze the prevalence of immunization, and work with the health department.</a:t>
            </a:r>
          </a:p>
          <a:p>
            <a:endParaRPr lang="en-US" altLang="zh-TW" sz="2800">
              <a:ea typeface="新細明體" pitchFamily="18" charset="-12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zh-TW" sz="3200" dirty="0"/>
              <a:t>Service Learning examples</a:t>
            </a:r>
            <a:br>
              <a:rPr lang="en-US" altLang="zh-TW" sz="3200" dirty="0"/>
            </a:br>
            <a:endParaRPr lang="en-US" altLang="zh-TW" sz="3200" dirty="0"/>
          </a:p>
        </p:txBody>
      </p:sp>
      <p:sp>
        <p:nvSpPr>
          <p:cNvPr id="119811" name="Rectangle 3"/>
          <p:cNvSpPr>
            <a:spLocks noGrp="1" noChangeArrowheads="1"/>
          </p:cNvSpPr>
          <p:nvPr>
            <p:ph type="body" idx="1"/>
          </p:nvPr>
        </p:nvSpPr>
        <p:spPr/>
        <p:txBody>
          <a:bodyPr/>
          <a:lstStyle/>
          <a:p>
            <a:pPr>
              <a:buFontTx/>
              <a:buNone/>
            </a:pPr>
            <a:endParaRPr lang="en-US" altLang="zh-TW" sz="2800" b="1">
              <a:solidFill>
                <a:schemeClr val="folHlink"/>
              </a:solidFill>
              <a:ea typeface="新細明體" pitchFamily="18" charset="-120"/>
            </a:endParaRPr>
          </a:p>
          <a:p>
            <a:r>
              <a:rPr lang="en-US" altLang="zh-TW" sz="2400" u="sng">
                <a:ea typeface="新細明體" pitchFamily="18" charset="-120"/>
                <a:cs typeface="Times New Roman" pitchFamily="18" charset="0"/>
              </a:rPr>
              <a:t>English</a:t>
            </a:r>
            <a:r>
              <a:rPr lang="en-US" altLang="zh-TW" sz="2400">
                <a:ea typeface="新細明體" pitchFamily="18" charset="-120"/>
                <a:cs typeface="Times New Roman" pitchFamily="18" charset="0"/>
              </a:rPr>
              <a:t> students generate and document folklore of the community for hometown publication.</a:t>
            </a:r>
          </a:p>
          <a:p>
            <a:pPr>
              <a:buFontTx/>
              <a:buNone/>
            </a:pPr>
            <a:r>
              <a:rPr lang="en-US" altLang="zh-TW" sz="2400">
                <a:latin typeface="Times New Roman"/>
                <a:ea typeface="新細明體" pitchFamily="18" charset="-120"/>
                <a:cs typeface="Times New Roman" pitchFamily="18" charset="0"/>
              </a:rPr>
              <a:t> </a:t>
            </a:r>
            <a:endParaRPr lang="en-US" altLang="zh-TW" sz="2400">
              <a:ea typeface="新細明體" pitchFamily="18" charset="-120"/>
              <a:cs typeface="Times New Roman" pitchFamily="18" charset="0"/>
            </a:endParaRPr>
          </a:p>
          <a:p>
            <a:r>
              <a:rPr lang="en-US" altLang="zh-TW" sz="2400" u="sng">
                <a:ea typeface="新細明體" pitchFamily="18" charset="-120"/>
                <a:cs typeface="Times New Roman" pitchFamily="18" charset="0"/>
              </a:rPr>
              <a:t>Math</a:t>
            </a:r>
            <a:r>
              <a:rPr lang="en-US" altLang="zh-TW" sz="2400">
                <a:ea typeface="新細明體" pitchFamily="18" charset="-120"/>
                <a:cs typeface="Times New Roman" pitchFamily="18" charset="0"/>
              </a:rPr>
              <a:t> students provide statistical analysis of seasonal fluctuations in the local economy and employment.  Tutoring math-phobic children in mathematical skills is another possibility.  </a:t>
            </a:r>
          </a:p>
          <a:p>
            <a:endParaRPr lang="en-US" altLang="zh-TW" sz="2400">
              <a:ea typeface="新細明體" pitchFamily="18" charset="-120"/>
            </a:endParaRPr>
          </a:p>
          <a:p>
            <a:endParaRPr lang="zh-TW" alt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868362"/>
          </a:xfrm>
        </p:spPr>
        <p:txBody>
          <a:bodyPr>
            <a:normAutofit fontScale="90000"/>
          </a:bodyPr>
          <a:lstStyle/>
          <a:p>
            <a:pPr eaLnBrk="1" hangingPunct="1"/>
            <a:r>
              <a:rPr lang="en-US" sz="4000" dirty="0" smtClean="0">
                <a:solidFill>
                  <a:schemeClr val="accent2"/>
                </a:solidFill>
              </a:rPr>
              <a:t/>
            </a:r>
            <a:br>
              <a:rPr lang="en-US" sz="4000" dirty="0" smtClean="0">
                <a:solidFill>
                  <a:schemeClr val="accent2"/>
                </a:solidFill>
              </a:rPr>
            </a:br>
            <a:r>
              <a:rPr lang="en-US" sz="4000" b="1" dirty="0" smtClean="0">
                <a:solidFill>
                  <a:schemeClr val="accent2"/>
                </a:solidFill>
              </a:rPr>
              <a:t>Service and Learning Typology</a:t>
            </a:r>
            <a:r>
              <a:rPr lang="en-US" sz="4000" dirty="0" smtClean="0">
                <a:solidFill>
                  <a:schemeClr val="accent2"/>
                </a:solidFill>
              </a:rPr>
              <a:t/>
            </a:r>
            <a:br>
              <a:rPr lang="en-US" sz="4000" dirty="0" smtClean="0">
                <a:solidFill>
                  <a:schemeClr val="accent2"/>
                </a:solidFill>
              </a:rPr>
            </a:br>
            <a:r>
              <a:rPr lang="en-US" sz="2400" dirty="0" err="1" smtClean="0"/>
              <a:t>Sygmon</a:t>
            </a:r>
            <a:r>
              <a:rPr lang="en-US" sz="2400" dirty="0" smtClean="0"/>
              <a:t>, 1994 </a:t>
            </a:r>
          </a:p>
        </p:txBody>
      </p:sp>
      <p:sp>
        <p:nvSpPr>
          <p:cNvPr id="6147" name="Content Placeholder 2"/>
          <p:cNvSpPr>
            <a:spLocks noGrp="1"/>
          </p:cNvSpPr>
          <p:nvPr>
            <p:ph sz="quarter" idx="1"/>
          </p:nvPr>
        </p:nvSpPr>
        <p:spPr>
          <a:xfrm>
            <a:off x="457200" y="1981200"/>
            <a:ext cx="8305800" cy="3886200"/>
          </a:xfrm>
        </p:spPr>
        <p:txBody>
          <a:bodyPr/>
          <a:lstStyle/>
          <a:p>
            <a:pPr eaLnBrk="1" hangingPunct="1">
              <a:spcBef>
                <a:spcPts val="0"/>
              </a:spcBef>
              <a:buFont typeface="Arial" charset="0"/>
              <a:buNone/>
            </a:pPr>
            <a:r>
              <a:rPr lang="en-US" dirty="0" smtClean="0"/>
              <a:t>Service-</a:t>
            </a:r>
            <a:r>
              <a:rPr lang="en-US" b="1" dirty="0" smtClean="0"/>
              <a:t>LEARNING</a:t>
            </a:r>
            <a:r>
              <a:rPr lang="en-US" dirty="0" smtClean="0"/>
              <a:t>	</a:t>
            </a:r>
            <a:r>
              <a:rPr lang="en-US" sz="2000" dirty="0" smtClean="0"/>
              <a:t>Learning goals primary 					Service outcomes secondary</a:t>
            </a:r>
          </a:p>
          <a:p>
            <a:pPr eaLnBrk="1" hangingPunct="1">
              <a:buFont typeface="Arial" charset="0"/>
              <a:buNone/>
            </a:pPr>
            <a:r>
              <a:rPr lang="en-US" b="1" dirty="0" smtClean="0"/>
              <a:t>SERVICE</a:t>
            </a:r>
            <a:r>
              <a:rPr lang="en-US" dirty="0" smtClean="0"/>
              <a:t>-learning	</a:t>
            </a:r>
            <a:r>
              <a:rPr lang="en-US" sz="2000" dirty="0" smtClean="0"/>
              <a:t>Service outcomes primary</a:t>
            </a:r>
          </a:p>
          <a:p>
            <a:pPr eaLnBrk="1" hangingPunct="1">
              <a:buFont typeface="Arial" charset="0"/>
              <a:buNone/>
            </a:pPr>
            <a:r>
              <a:rPr lang="en-US" sz="2000" dirty="0" smtClean="0"/>
              <a:t>					Learning goals secondary</a:t>
            </a:r>
          </a:p>
          <a:p>
            <a:pPr eaLnBrk="1" hangingPunct="1">
              <a:buFont typeface="Arial" charset="0"/>
              <a:buNone/>
            </a:pPr>
            <a:r>
              <a:rPr lang="en-US" dirty="0" smtClean="0"/>
              <a:t>Service Learning		</a:t>
            </a:r>
            <a:r>
              <a:rPr lang="en-US" sz="2000" dirty="0" smtClean="0"/>
              <a:t>Service and learning goals 					completely separate</a:t>
            </a:r>
          </a:p>
          <a:p>
            <a:pPr eaLnBrk="1" hangingPunct="1">
              <a:buFont typeface="Arial" charset="0"/>
              <a:buNone/>
            </a:pPr>
            <a:r>
              <a:rPr lang="en-US" b="1" dirty="0" smtClean="0"/>
              <a:t>SERVICE-LEARNING</a:t>
            </a:r>
            <a:r>
              <a:rPr lang="en-US" dirty="0" smtClean="0"/>
              <a:t>	</a:t>
            </a:r>
            <a:r>
              <a:rPr lang="en-US" sz="2000" dirty="0" smtClean="0"/>
              <a:t>Service and learning goals of equal               			             weight. Each enhances other for all 	                                        participants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81000" y="476250"/>
            <a:ext cx="7772400" cy="1143000"/>
          </a:xfrm>
        </p:spPr>
        <p:txBody>
          <a:bodyPr/>
          <a:lstStyle/>
          <a:p>
            <a:r>
              <a:rPr lang="en-US" altLang="zh-TW" sz="3200" dirty="0"/>
              <a:t>Service Learning examples</a:t>
            </a:r>
            <a:br>
              <a:rPr lang="en-US" altLang="zh-TW" sz="3200" dirty="0"/>
            </a:br>
            <a:endParaRPr lang="en-US" altLang="zh-TW" sz="3200" dirty="0"/>
          </a:p>
        </p:txBody>
      </p:sp>
      <p:sp>
        <p:nvSpPr>
          <p:cNvPr id="120835" name="Rectangle 3"/>
          <p:cNvSpPr>
            <a:spLocks noGrp="1" noChangeArrowheads="1"/>
          </p:cNvSpPr>
          <p:nvPr>
            <p:ph type="body" idx="1"/>
          </p:nvPr>
        </p:nvSpPr>
        <p:spPr/>
        <p:txBody>
          <a:bodyPr/>
          <a:lstStyle/>
          <a:p>
            <a:pPr>
              <a:buFontTx/>
              <a:buNone/>
            </a:pPr>
            <a:endParaRPr lang="en-US" altLang="zh-TW" b="1">
              <a:solidFill>
                <a:schemeClr val="folHlink"/>
              </a:solidFill>
              <a:ea typeface="新細明體" pitchFamily="18" charset="-120"/>
            </a:endParaRPr>
          </a:p>
          <a:p>
            <a:r>
              <a:rPr lang="en-US" altLang="zh-TW" sz="2800" u="sng">
                <a:ea typeface="新細明體" pitchFamily="18" charset="-120"/>
                <a:cs typeface="Times New Roman" pitchFamily="18" charset="0"/>
              </a:rPr>
              <a:t>Religion</a:t>
            </a:r>
            <a:r>
              <a:rPr lang="en-US" altLang="zh-TW" sz="2800">
                <a:ea typeface="新細明體" pitchFamily="18" charset="-120"/>
                <a:cs typeface="Times New Roman" pitchFamily="18" charset="0"/>
              </a:rPr>
              <a:t> students observe and analyze different prayer traditions, then build an ecumenical prayer house.</a:t>
            </a:r>
          </a:p>
          <a:p>
            <a:pPr>
              <a:buFontTx/>
              <a:buNone/>
            </a:pPr>
            <a:r>
              <a:rPr lang="en-US" altLang="zh-TW" sz="2800">
                <a:latin typeface="Times New Roman"/>
                <a:ea typeface="新細明體" pitchFamily="18" charset="-120"/>
                <a:cs typeface="Times New Roman" pitchFamily="18" charset="0"/>
              </a:rPr>
              <a:t> </a:t>
            </a:r>
            <a:endParaRPr lang="en-US" altLang="zh-TW" sz="2800">
              <a:ea typeface="新細明體" pitchFamily="18" charset="-120"/>
              <a:cs typeface="Times New Roman" pitchFamily="18" charset="0"/>
            </a:endParaRPr>
          </a:p>
          <a:p>
            <a:r>
              <a:rPr lang="en-US" altLang="zh-TW" sz="2800" u="sng">
                <a:ea typeface="新細明體" pitchFamily="18" charset="-120"/>
                <a:cs typeface="Times New Roman" pitchFamily="18" charset="0"/>
              </a:rPr>
              <a:t>Food Science</a:t>
            </a:r>
            <a:r>
              <a:rPr lang="en-US" altLang="zh-TW" sz="2800">
                <a:ea typeface="新細明體" pitchFamily="18" charset="-120"/>
                <a:cs typeface="Times New Roman" pitchFamily="18" charset="0"/>
              </a:rPr>
              <a:t> students conduct workshops at elderly resident homes about changing nutritional needs as a function of aging.  </a:t>
            </a:r>
          </a:p>
          <a:p>
            <a:endParaRPr lang="zh-TW" altLang="en-US" sz="2800">
              <a:ea typeface="新細明體" pitchFamily="18" charset="-120"/>
            </a:endParaRPr>
          </a:p>
          <a:p>
            <a:endParaRPr lang="zh-TW"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zh-TW" sz="3200" dirty="0"/>
              <a:t>Service Learning examples</a:t>
            </a:r>
            <a:br>
              <a:rPr lang="en-US" altLang="zh-TW" sz="3200" dirty="0"/>
            </a:br>
            <a:endParaRPr lang="en-US" altLang="zh-TW" sz="3200" dirty="0"/>
          </a:p>
        </p:txBody>
      </p:sp>
      <p:sp>
        <p:nvSpPr>
          <p:cNvPr id="126979" name="Rectangle 3"/>
          <p:cNvSpPr>
            <a:spLocks noGrp="1" noChangeArrowheads="1"/>
          </p:cNvSpPr>
          <p:nvPr>
            <p:ph type="body" idx="1"/>
          </p:nvPr>
        </p:nvSpPr>
        <p:spPr/>
        <p:txBody>
          <a:bodyPr/>
          <a:lstStyle/>
          <a:p>
            <a:pPr>
              <a:lnSpc>
                <a:spcPct val="90000"/>
              </a:lnSpc>
            </a:pPr>
            <a:endParaRPr lang="en-US" altLang="zh-TW" b="1">
              <a:solidFill>
                <a:schemeClr val="folHlink"/>
              </a:solidFill>
              <a:ea typeface="新細明體" pitchFamily="18" charset="-120"/>
            </a:endParaRPr>
          </a:p>
          <a:p>
            <a:pPr>
              <a:lnSpc>
                <a:spcPct val="90000"/>
              </a:lnSpc>
            </a:pPr>
            <a:r>
              <a:rPr lang="en-US" altLang="zh-TW" sz="2800">
                <a:ea typeface="新細明體" pitchFamily="18" charset="-120"/>
                <a:cs typeface="Times New Roman" pitchFamily="18" charset="0"/>
              </a:rPr>
              <a:t> </a:t>
            </a:r>
            <a:r>
              <a:rPr lang="en-US" altLang="zh-TW" sz="2800" u="sng">
                <a:ea typeface="新細明體" pitchFamily="18" charset="-120"/>
                <a:cs typeface="Times New Roman" pitchFamily="18" charset="0"/>
              </a:rPr>
              <a:t>Research Methodology</a:t>
            </a:r>
            <a:r>
              <a:rPr lang="en-US" altLang="zh-TW" sz="2800">
                <a:ea typeface="新細明體" pitchFamily="18" charset="-120"/>
                <a:cs typeface="Times New Roman" pitchFamily="18" charset="0"/>
              </a:rPr>
              <a:t> students design survey questionnaires to help community service agencies obtain data that will help them provide better service.  </a:t>
            </a:r>
          </a:p>
          <a:p>
            <a:pPr>
              <a:lnSpc>
                <a:spcPct val="90000"/>
              </a:lnSpc>
              <a:buFontTx/>
              <a:buNone/>
            </a:pPr>
            <a:r>
              <a:rPr lang="en-US" altLang="zh-TW" sz="2800">
                <a:latin typeface="Times New Roman"/>
                <a:ea typeface="新細明體" pitchFamily="18" charset="-120"/>
                <a:cs typeface="Times New Roman" pitchFamily="18" charset="0"/>
              </a:rPr>
              <a:t> </a:t>
            </a:r>
            <a:endParaRPr lang="en-US" altLang="zh-TW" sz="2800">
              <a:ea typeface="新細明體" pitchFamily="18" charset="-120"/>
              <a:cs typeface="Times New Roman" pitchFamily="18" charset="0"/>
            </a:endParaRPr>
          </a:p>
          <a:p>
            <a:pPr>
              <a:lnSpc>
                <a:spcPct val="90000"/>
              </a:lnSpc>
            </a:pPr>
            <a:r>
              <a:rPr lang="en-US" altLang="zh-TW" sz="2800">
                <a:ea typeface="新細明體" pitchFamily="18" charset="-120"/>
                <a:cs typeface="Times New Roman" pitchFamily="18" charset="0"/>
              </a:rPr>
              <a:t> </a:t>
            </a:r>
            <a:r>
              <a:rPr lang="en-US" altLang="zh-TW" sz="2800" u="sng">
                <a:ea typeface="新細明體" pitchFamily="18" charset="-120"/>
                <a:cs typeface="Times New Roman" pitchFamily="18" charset="0"/>
              </a:rPr>
              <a:t>Photography</a:t>
            </a:r>
            <a:r>
              <a:rPr lang="en-US" altLang="zh-TW" sz="2800">
                <a:ea typeface="新細明體" pitchFamily="18" charset="-120"/>
                <a:cs typeface="Times New Roman" pitchFamily="18" charset="0"/>
              </a:rPr>
              <a:t> students create a promotional video to help area residents plant and harvest food for distribution to low-income families.</a:t>
            </a:r>
          </a:p>
          <a:p>
            <a:pPr>
              <a:lnSpc>
                <a:spcPct val="90000"/>
              </a:lnSpc>
            </a:pPr>
            <a:endParaRPr lang="en-US" altLang="zh-TW" sz="2800">
              <a:ea typeface="新細明體" pitchFamily="18" charset="-120"/>
            </a:endParaRPr>
          </a:p>
          <a:p>
            <a:pPr>
              <a:lnSpc>
                <a:spcPct val="90000"/>
              </a:lnSpc>
            </a:pPr>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zh-TW" sz="3200" dirty="0"/>
              <a:t>Service Learning examples</a:t>
            </a:r>
            <a:br>
              <a:rPr lang="en-US" altLang="zh-TW" sz="3200" dirty="0"/>
            </a:br>
            <a:endParaRPr lang="en-US" altLang="zh-TW" sz="3200" dirty="0"/>
          </a:p>
        </p:txBody>
      </p:sp>
      <p:sp>
        <p:nvSpPr>
          <p:cNvPr id="128003" name="Rectangle 3"/>
          <p:cNvSpPr>
            <a:spLocks noGrp="1" noChangeArrowheads="1"/>
          </p:cNvSpPr>
          <p:nvPr>
            <p:ph type="body" idx="1"/>
          </p:nvPr>
        </p:nvSpPr>
        <p:spPr/>
        <p:txBody>
          <a:bodyPr/>
          <a:lstStyle/>
          <a:p>
            <a:endParaRPr lang="en-US" altLang="zh-TW" sz="2800" b="1" dirty="0">
              <a:solidFill>
                <a:schemeClr val="folHlink"/>
              </a:solidFill>
              <a:ea typeface="新細明體" pitchFamily="18" charset="-120"/>
            </a:endParaRPr>
          </a:p>
          <a:p>
            <a:pPr>
              <a:lnSpc>
                <a:spcPct val="90000"/>
              </a:lnSpc>
            </a:pPr>
            <a:r>
              <a:rPr lang="en-US" altLang="zh-TW" sz="2400" dirty="0">
                <a:ea typeface="新細明體" pitchFamily="18" charset="-120"/>
                <a:cs typeface="Times New Roman" pitchFamily="18" charset="0"/>
              </a:rPr>
              <a:t> </a:t>
            </a:r>
            <a:r>
              <a:rPr lang="en-US" altLang="zh-TW" sz="2400" u="sng" dirty="0">
                <a:ea typeface="新細明體" pitchFamily="18" charset="-120"/>
                <a:cs typeface="Times New Roman" pitchFamily="18" charset="0"/>
              </a:rPr>
              <a:t>Clinical Psychology</a:t>
            </a:r>
            <a:r>
              <a:rPr lang="en-US" altLang="zh-TW" sz="2400" dirty="0">
                <a:ea typeface="新細明體" pitchFamily="18" charset="-120"/>
                <a:cs typeface="Times New Roman" pitchFamily="18" charset="0"/>
              </a:rPr>
              <a:t> students volunteer at local hotlines to help victims of sexual assault and domestic violence.</a:t>
            </a:r>
          </a:p>
          <a:p>
            <a:pPr>
              <a:lnSpc>
                <a:spcPct val="90000"/>
              </a:lnSpc>
              <a:buFontTx/>
              <a:buNone/>
            </a:pPr>
            <a:r>
              <a:rPr lang="en-US" altLang="zh-TW" sz="2400" dirty="0">
                <a:latin typeface="Times New Roman"/>
                <a:ea typeface="新細明體" pitchFamily="18" charset="-120"/>
                <a:cs typeface="Times New Roman" pitchFamily="18" charset="0"/>
              </a:rPr>
              <a:t> </a:t>
            </a:r>
            <a:endParaRPr lang="en-US" altLang="zh-TW" sz="2400" dirty="0">
              <a:ea typeface="新細明體" pitchFamily="18" charset="-120"/>
              <a:cs typeface="Times New Roman" pitchFamily="18" charset="0"/>
            </a:endParaRPr>
          </a:p>
          <a:p>
            <a:pPr>
              <a:lnSpc>
                <a:spcPct val="90000"/>
              </a:lnSpc>
            </a:pPr>
            <a:r>
              <a:rPr lang="en-US" altLang="zh-TW" sz="2400" u="sng" dirty="0" smtClean="0">
                <a:ea typeface="新細明體" pitchFamily="18" charset="-120"/>
                <a:cs typeface="Times New Roman" pitchFamily="18" charset="0"/>
              </a:rPr>
              <a:t>Business</a:t>
            </a:r>
            <a:r>
              <a:rPr lang="en-US" altLang="zh-TW" sz="2400" dirty="0" smtClean="0">
                <a:ea typeface="新細明體" pitchFamily="18" charset="-120"/>
                <a:cs typeface="Times New Roman" pitchFamily="18" charset="0"/>
              </a:rPr>
              <a:t> </a:t>
            </a:r>
            <a:r>
              <a:rPr lang="en-US" altLang="zh-TW" sz="2400" dirty="0">
                <a:ea typeface="新細明體" pitchFamily="18" charset="-120"/>
                <a:cs typeface="Times New Roman" pitchFamily="18" charset="0"/>
              </a:rPr>
              <a:t>students survey food and drug stores in community to establish relative prices and quality of essential items and issue monthly listing of this information to prevent stores in low-income communities from raising prices above those in surrounding stores.</a:t>
            </a:r>
          </a:p>
          <a:p>
            <a:pPr>
              <a:lnSpc>
                <a:spcPct val="90000"/>
              </a:lnSpc>
            </a:pPr>
            <a:endParaRPr lang="en-US" altLang="zh-TW" sz="2400" dirty="0">
              <a:ea typeface="新細明體" pitchFamily="18" charset="-120"/>
            </a:endParaRPr>
          </a:p>
          <a:p>
            <a:endParaRPr lang="zh-TW" alt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zh-TW" sz="3200"/>
              <a:t>Service Learning examples</a:t>
            </a:r>
            <a:br>
              <a:rPr lang="en-US" altLang="zh-TW" sz="3200"/>
            </a:br>
            <a:r>
              <a:rPr lang="en-US" altLang="zh-TW" sz="3200"/>
              <a:t>11-12</a:t>
            </a:r>
          </a:p>
        </p:txBody>
      </p:sp>
      <p:sp>
        <p:nvSpPr>
          <p:cNvPr id="129027" name="Rectangle 3"/>
          <p:cNvSpPr>
            <a:spLocks noGrp="1" noChangeArrowheads="1"/>
          </p:cNvSpPr>
          <p:nvPr>
            <p:ph type="body" idx="1"/>
          </p:nvPr>
        </p:nvSpPr>
        <p:spPr/>
        <p:txBody>
          <a:bodyPr/>
          <a:lstStyle/>
          <a:p>
            <a:r>
              <a:rPr lang="en-US" altLang="zh-TW" sz="2400" dirty="0">
                <a:ea typeface="新細明體" pitchFamily="18" charset="-120"/>
                <a:cs typeface="Times New Roman" pitchFamily="18" charset="0"/>
              </a:rPr>
              <a:t> </a:t>
            </a:r>
            <a:r>
              <a:rPr lang="en-US" altLang="zh-TW" sz="2400" u="sng" dirty="0">
                <a:ea typeface="新細明體" pitchFamily="18" charset="-120"/>
                <a:cs typeface="Times New Roman" pitchFamily="18" charset="0"/>
              </a:rPr>
              <a:t>Political Science</a:t>
            </a:r>
            <a:r>
              <a:rPr lang="en-US" altLang="zh-TW" sz="2400" dirty="0">
                <a:ea typeface="新細明體" pitchFamily="18" charset="-120"/>
                <a:cs typeface="Times New Roman" pitchFamily="18" charset="0"/>
              </a:rPr>
              <a:t> students teach villagers about their voting rights, also form non-partisan watchdog group to provide background and voting records of candidates.</a:t>
            </a:r>
          </a:p>
          <a:p>
            <a:pPr>
              <a:lnSpc>
                <a:spcPct val="90000"/>
              </a:lnSpc>
              <a:buFontTx/>
              <a:buNone/>
            </a:pPr>
            <a:r>
              <a:rPr lang="en-US" altLang="zh-TW" sz="2400" dirty="0">
                <a:ea typeface="新細明體" pitchFamily="18" charset="-120"/>
                <a:cs typeface="Times New Roman" pitchFamily="18" charset="0"/>
              </a:rPr>
              <a:t>	</a:t>
            </a:r>
          </a:p>
          <a:p>
            <a:pPr>
              <a:lnSpc>
                <a:spcPct val="90000"/>
              </a:lnSpc>
            </a:pPr>
            <a:r>
              <a:rPr lang="en-US" altLang="zh-TW" sz="2400" u="sng" dirty="0">
                <a:ea typeface="新細明體" pitchFamily="18" charset="-120"/>
                <a:cs typeface="Times New Roman" pitchFamily="18" charset="0"/>
              </a:rPr>
              <a:t>Environmental Science</a:t>
            </a:r>
            <a:r>
              <a:rPr lang="en-US" altLang="zh-TW" sz="2400" dirty="0">
                <a:ea typeface="新細明體" pitchFamily="18" charset="-120"/>
                <a:cs typeface="Times New Roman" pitchFamily="18" charset="0"/>
              </a:rPr>
              <a:t> students collect trash out of an urban streambed, analyze the trash and the water to identify possible sources of pollution, then share the results with residents of the neighborhood along with suggestions for reducing pollution.  </a:t>
            </a:r>
          </a:p>
          <a:p>
            <a:endParaRPr lang="zh-TW" altLang="en-US" sz="2800" dirty="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zh-TW" sz="3200" dirty="0"/>
              <a:t>Service Learning examples</a:t>
            </a:r>
            <a:br>
              <a:rPr lang="en-US" altLang="zh-TW" sz="3200" dirty="0"/>
            </a:br>
            <a:r>
              <a:rPr lang="en-US" altLang="zh-TW" sz="3200" dirty="0"/>
              <a:t>13-14</a:t>
            </a:r>
          </a:p>
        </p:txBody>
      </p:sp>
      <p:sp>
        <p:nvSpPr>
          <p:cNvPr id="130051" name="Rectangle 3"/>
          <p:cNvSpPr>
            <a:spLocks noGrp="1" noChangeArrowheads="1"/>
          </p:cNvSpPr>
          <p:nvPr>
            <p:ph type="body" idx="1"/>
          </p:nvPr>
        </p:nvSpPr>
        <p:spPr/>
        <p:txBody>
          <a:bodyPr/>
          <a:lstStyle/>
          <a:p>
            <a:pPr>
              <a:lnSpc>
                <a:spcPct val="90000"/>
              </a:lnSpc>
            </a:pPr>
            <a:r>
              <a:rPr lang="en-US" altLang="zh-TW" sz="2400" u="sng">
                <a:ea typeface="新細明體" pitchFamily="18" charset="-120"/>
                <a:cs typeface="Times New Roman" pitchFamily="18" charset="0"/>
              </a:rPr>
              <a:t>Computer Programming</a:t>
            </a:r>
            <a:r>
              <a:rPr lang="en-US" altLang="zh-TW" sz="2400">
                <a:ea typeface="新細明體" pitchFamily="18" charset="-120"/>
                <a:cs typeface="Times New Roman" pitchFamily="18" charset="0"/>
              </a:rPr>
              <a:t> students design personalized software for local non-profit organizations to better match volunteers and needs, and to better manage personnel, resources, and inventories.  </a:t>
            </a:r>
          </a:p>
          <a:p>
            <a:pPr>
              <a:lnSpc>
                <a:spcPct val="90000"/>
              </a:lnSpc>
              <a:buFontTx/>
              <a:buNone/>
            </a:pPr>
            <a:r>
              <a:rPr lang="en-US" altLang="zh-TW" sz="2400">
                <a:latin typeface="Times New Roman"/>
                <a:ea typeface="新細明體" pitchFamily="18" charset="-120"/>
                <a:cs typeface="Times New Roman" pitchFamily="18" charset="0"/>
              </a:rPr>
              <a:t> </a:t>
            </a:r>
            <a:endParaRPr lang="en-US" altLang="zh-TW" sz="2400">
              <a:ea typeface="新細明體" pitchFamily="18" charset="-120"/>
              <a:cs typeface="Times New Roman" pitchFamily="18" charset="0"/>
            </a:endParaRPr>
          </a:p>
          <a:p>
            <a:pPr>
              <a:lnSpc>
                <a:spcPct val="90000"/>
              </a:lnSpc>
            </a:pPr>
            <a:r>
              <a:rPr lang="en-US" altLang="zh-TW" sz="2400" u="sng">
                <a:ea typeface="新細明體" pitchFamily="18" charset="-120"/>
                <a:cs typeface="Times New Roman" pitchFamily="18" charset="0"/>
              </a:rPr>
              <a:t>History</a:t>
            </a:r>
            <a:r>
              <a:rPr lang="en-US" altLang="zh-TW" sz="2400">
                <a:ea typeface="新細明體" pitchFamily="18" charset="-120"/>
                <a:cs typeface="Times New Roman" pitchFamily="18" charset="0"/>
              </a:rPr>
              <a:t> students develop and publish a local cultural journal that reports on the unique aspects of the community.  A group in India works with communities to write their own history, then to write their own </a:t>
            </a:r>
            <a:r>
              <a:rPr lang="en-US" altLang="zh-TW" sz="2400">
                <a:latin typeface="Times New Roman"/>
                <a:ea typeface="新細明體" pitchFamily="18" charset="-120"/>
                <a:cs typeface="Times New Roman" pitchFamily="18" charset="0"/>
              </a:rPr>
              <a:t>“</a:t>
            </a:r>
            <a:r>
              <a:rPr lang="en-US" altLang="zh-TW" sz="2400">
                <a:ea typeface="新細明體" pitchFamily="18" charset="-120"/>
                <a:cs typeface="Times New Roman" pitchFamily="18" charset="0"/>
              </a:rPr>
              <a:t>Road to Development.</a:t>
            </a:r>
            <a:r>
              <a:rPr lang="en-US" altLang="zh-TW" sz="2400">
                <a:latin typeface="Times New Roman"/>
                <a:ea typeface="新細明體" pitchFamily="18" charset="-120"/>
                <a:cs typeface="Times New Roman" pitchFamily="18" charset="0"/>
              </a:rPr>
              <a:t>”</a:t>
            </a:r>
            <a:r>
              <a:rPr lang="en-US" altLang="zh-TW" sz="2400">
                <a:ea typeface="新細明體" pitchFamily="18" charset="-120"/>
                <a:cs typeface="Times New Roman" pitchFamily="18" charset="0"/>
              </a:rPr>
              <a:t>  </a:t>
            </a:r>
          </a:p>
          <a:p>
            <a:pPr>
              <a:lnSpc>
                <a:spcPct val="90000"/>
              </a:lnSpc>
            </a:pPr>
            <a:endParaRPr lang="zh-TW" altLang="en-US" sz="2400">
              <a:ea typeface="新細明體" pitchFamily="18" charset="-120"/>
              <a:cs typeface="Times New Roman" pitchFamily="18" charset="0"/>
            </a:endParaRPr>
          </a:p>
          <a:p>
            <a:endParaRPr lang="zh-TW" altLang="en-US" sz="280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4"/>
          <p:cNvSpPr txBox="1">
            <a:spLocks noChangeArrowheads="1"/>
          </p:cNvSpPr>
          <p:nvPr/>
        </p:nvSpPr>
        <p:spPr bwMode="auto">
          <a:xfrm>
            <a:off x="381000" y="228600"/>
            <a:ext cx="8001000" cy="58477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folHlink"/>
                </a:solidFill>
                <a:latin typeface="Calibri" pitchFamily="34" charset="0"/>
              </a:defRPr>
            </a:lvl1pPr>
            <a:lvl2pPr marL="742950" indent="-285750" eaLnBrk="0" hangingPunct="0">
              <a:defRPr sz="2400">
                <a:solidFill>
                  <a:schemeClr val="folHlink"/>
                </a:solidFill>
                <a:latin typeface="Calibri" pitchFamily="34" charset="0"/>
              </a:defRPr>
            </a:lvl2pPr>
            <a:lvl3pPr marL="1143000" indent="-228600" eaLnBrk="0" hangingPunct="0">
              <a:defRPr sz="2400">
                <a:solidFill>
                  <a:schemeClr val="folHlink"/>
                </a:solidFill>
                <a:latin typeface="Calibri" pitchFamily="34" charset="0"/>
              </a:defRPr>
            </a:lvl3pPr>
            <a:lvl4pPr marL="1600200" indent="-228600" eaLnBrk="0" hangingPunct="0">
              <a:defRPr sz="2400">
                <a:solidFill>
                  <a:schemeClr val="folHlink"/>
                </a:solidFill>
                <a:latin typeface="Calibri" pitchFamily="34" charset="0"/>
              </a:defRPr>
            </a:lvl4pPr>
            <a:lvl5pPr marL="2057400" indent="-228600" eaLnBrk="0" hangingPunct="0">
              <a:defRPr sz="2400">
                <a:solidFill>
                  <a:schemeClr val="folHlink"/>
                </a:solidFill>
                <a:latin typeface="Calibri" pitchFamily="34" charset="0"/>
              </a:defRPr>
            </a:lvl5pPr>
            <a:lvl6pPr marL="2514600" indent="-228600" eaLnBrk="0" fontAlgn="base" hangingPunct="0">
              <a:spcBef>
                <a:spcPct val="0"/>
              </a:spcBef>
              <a:spcAft>
                <a:spcPct val="0"/>
              </a:spcAft>
              <a:defRPr sz="2400">
                <a:solidFill>
                  <a:schemeClr val="folHlink"/>
                </a:solidFill>
                <a:latin typeface="Calibri" pitchFamily="34" charset="0"/>
              </a:defRPr>
            </a:lvl6pPr>
            <a:lvl7pPr marL="2971800" indent="-228600" eaLnBrk="0" fontAlgn="base" hangingPunct="0">
              <a:spcBef>
                <a:spcPct val="0"/>
              </a:spcBef>
              <a:spcAft>
                <a:spcPct val="0"/>
              </a:spcAft>
              <a:defRPr sz="2400">
                <a:solidFill>
                  <a:schemeClr val="folHlink"/>
                </a:solidFill>
                <a:latin typeface="Calibri" pitchFamily="34" charset="0"/>
              </a:defRPr>
            </a:lvl7pPr>
            <a:lvl8pPr marL="3429000" indent="-228600" eaLnBrk="0" fontAlgn="base" hangingPunct="0">
              <a:spcBef>
                <a:spcPct val="0"/>
              </a:spcBef>
              <a:spcAft>
                <a:spcPct val="0"/>
              </a:spcAft>
              <a:defRPr sz="2400">
                <a:solidFill>
                  <a:schemeClr val="folHlink"/>
                </a:solidFill>
                <a:latin typeface="Calibri" pitchFamily="34" charset="0"/>
              </a:defRPr>
            </a:lvl8pPr>
            <a:lvl9pPr marL="3886200" indent="-228600" eaLnBrk="0" fontAlgn="base" hangingPunct="0">
              <a:spcBef>
                <a:spcPct val="0"/>
              </a:spcBef>
              <a:spcAft>
                <a:spcPct val="0"/>
              </a:spcAft>
              <a:defRPr sz="2400">
                <a:solidFill>
                  <a:schemeClr val="folHlink"/>
                </a:solidFill>
                <a:latin typeface="Calibri" pitchFamily="34" charset="0"/>
              </a:defRPr>
            </a:lvl9pPr>
          </a:lstStyle>
          <a:p>
            <a:pPr algn="ctr" eaLnBrk="1" hangingPunct="1"/>
            <a:r>
              <a:rPr lang="en-US" sz="3200" dirty="0" smtClean="0">
                <a:solidFill>
                  <a:srgbClr val="000000"/>
                </a:solidFill>
                <a:latin typeface="Century Schoolbook" pitchFamily="18" charset="0"/>
                <a:cs typeface="Times New Roman" pitchFamily="18" charset="0"/>
              </a:rPr>
              <a:t>SISTEM EVALUASI</a:t>
            </a:r>
          </a:p>
        </p:txBody>
      </p:sp>
      <p:sp>
        <p:nvSpPr>
          <p:cNvPr id="11267" name="Rectangle 1"/>
          <p:cNvSpPr>
            <a:spLocks noChangeArrowheads="1"/>
          </p:cNvSpPr>
          <p:nvPr/>
        </p:nvSpPr>
        <p:spPr bwMode="auto">
          <a:xfrm>
            <a:off x="381000" y="1439882"/>
            <a:ext cx="8382000" cy="4955203"/>
          </a:xfrm>
          <a:prstGeom prst="rect">
            <a:avLst/>
          </a:prstGeom>
          <a:noFill/>
          <a:ln w="9525">
            <a:solidFill>
              <a:schemeClr val="tx1"/>
            </a:solidFill>
            <a:miter lim="800000"/>
            <a:headEnd/>
            <a:tailEnd/>
          </a:ln>
        </p:spPr>
        <p:txBody>
          <a:bodyPr wrap="square" anchor="ctr">
            <a:spAutoFit/>
          </a:bodyPr>
          <a:lstStyle/>
          <a:p>
            <a:r>
              <a:rPr lang="id-ID" sz="2800" u="sng" dirty="0" smtClean="0">
                <a:latin typeface="Century Schoolbook" pitchFamily="18" charset="0"/>
                <a:cs typeface="Times New Roman" pitchFamily="18" charset="0"/>
              </a:rPr>
              <a:t>Monitoring</a:t>
            </a:r>
            <a:r>
              <a:rPr lang="id-ID" sz="2800" dirty="0" smtClean="0">
                <a:latin typeface="Century Schoolbook" pitchFamily="18" charset="0"/>
                <a:cs typeface="Times New Roman" pitchFamily="18" charset="0"/>
              </a:rPr>
              <a:t> </a:t>
            </a:r>
            <a:endParaRPr lang="en-US" sz="2800" dirty="0" smtClean="0">
              <a:latin typeface="Century Schoolbook" pitchFamily="18" charset="0"/>
              <a:cs typeface="Calibri" pitchFamily="34" charset="0"/>
            </a:endParaRPr>
          </a:p>
          <a:p>
            <a:pPr marL="339725" indent="-339725">
              <a:buFont typeface="Courier New" pitchFamily="49" charset="0"/>
              <a:buChar char="o"/>
            </a:pPr>
            <a:r>
              <a:rPr lang="pt-BR" sz="2400" dirty="0" smtClean="0">
                <a:latin typeface="Century Schoolbook" pitchFamily="18" charset="0"/>
                <a:cs typeface="Times New Roman" pitchFamily="18" charset="0"/>
              </a:rPr>
              <a:t>Survey  dan  kunjungan  awal.</a:t>
            </a:r>
          </a:p>
          <a:p>
            <a:pPr marL="339725" indent="-339725">
              <a:buFont typeface="Courier New" pitchFamily="49" charset="0"/>
              <a:buChar char="o"/>
            </a:pPr>
            <a:r>
              <a:rPr lang="pt-BR" sz="2400" dirty="0" smtClean="0">
                <a:latin typeface="Century Schoolbook" pitchFamily="18" charset="0"/>
                <a:cs typeface="Times New Roman" pitchFamily="18" charset="0"/>
              </a:rPr>
              <a:t>Mahasiswa  menyerahkan  desain  dan  perencanaan dalam bentuk proposal tentang  apa  yang  akan  mereka  lakukan  di tempat S-L.</a:t>
            </a:r>
          </a:p>
          <a:p>
            <a:pPr marL="339725" indent="-339725">
              <a:buFont typeface="Courier New" pitchFamily="49" charset="0"/>
              <a:buChar char="o"/>
            </a:pPr>
            <a:r>
              <a:rPr lang="pt-BR" sz="2400" dirty="0" smtClean="0">
                <a:latin typeface="Century Schoolbook" pitchFamily="18" charset="0"/>
                <a:cs typeface="Times New Roman" pitchFamily="18" charset="0"/>
              </a:rPr>
              <a:t>Proses  pengerjaan  yang  </a:t>
            </a:r>
            <a:r>
              <a:rPr lang="id-ID" sz="2400" dirty="0" smtClean="0">
                <a:latin typeface="Century Schoolbook" pitchFamily="18" charset="0"/>
                <a:cs typeface="Times New Roman" pitchFamily="18" charset="0"/>
              </a:rPr>
              <a:t>bersamaan </a:t>
            </a:r>
            <a:r>
              <a:rPr lang="en-US" sz="2400" dirty="0" smtClean="0">
                <a:latin typeface="Century Schoolbook" pitchFamily="18" charset="0"/>
                <a:cs typeface="Times New Roman" pitchFamily="18" charset="0"/>
              </a:rPr>
              <a:t> </a:t>
            </a:r>
            <a:r>
              <a:rPr lang="pt-BR" sz="2400" dirty="0" smtClean="0">
                <a:latin typeface="Century Schoolbook" pitchFamily="18" charset="0"/>
                <a:cs typeface="Times New Roman" pitchFamily="18" charset="0"/>
              </a:rPr>
              <a:t>dengan kunjungan ke </a:t>
            </a:r>
            <a:r>
              <a:rPr lang="id-ID" sz="2400" dirty="0" smtClean="0">
                <a:latin typeface="Century Schoolbook" pitchFamily="18" charset="0"/>
                <a:cs typeface="Times New Roman" pitchFamily="18" charset="0"/>
              </a:rPr>
              <a:t>lokasi </a:t>
            </a:r>
            <a:r>
              <a:rPr lang="en-US" sz="2400" dirty="0" smtClean="0">
                <a:latin typeface="Century Schoolbook" pitchFamily="18" charset="0"/>
                <a:cs typeface="Times New Roman" pitchFamily="18" charset="0"/>
              </a:rPr>
              <a:t>  </a:t>
            </a:r>
            <a:r>
              <a:rPr lang="pt-BR" sz="2400" dirty="0" smtClean="0">
                <a:latin typeface="Century Schoolbook" pitchFamily="18" charset="0"/>
                <a:cs typeface="Times New Roman" pitchFamily="18" charset="0"/>
              </a:rPr>
              <a:t>S-L yang  dilakukan  sesuai  kebutuhan. </a:t>
            </a:r>
          </a:p>
          <a:p>
            <a:pPr marL="339725" indent="-339725">
              <a:buFont typeface="Courier New" pitchFamily="49" charset="0"/>
              <a:buChar char="o"/>
            </a:pPr>
            <a:r>
              <a:rPr lang="en-US" sz="2400" dirty="0" err="1" smtClean="0">
                <a:latin typeface="Century Schoolbook" pitchFamily="18" charset="0"/>
                <a:cs typeface="Times New Roman" pitchFamily="18" charset="0"/>
              </a:rPr>
              <a:t>Frekuensi</a:t>
            </a:r>
            <a:r>
              <a:rPr lang="en-US" sz="2400" dirty="0" smtClean="0">
                <a:latin typeface="Century Schoolbook" pitchFamily="18" charset="0"/>
                <a:cs typeface="Times New Roman" pitchFamily="18" charset="0"/>
              </a:rPr>
              <a:t>  </a:t>
            </a:r>
            <a:r>
              <a:rPr lang="en-US" sz="2400" dirty="0" err="1" smtClean="0">
                <a:latin typeface="Century Schoolbook" pitchFamily="18" charset="0"/>
                <a:cs typeface="Times New Roman" pitchFamily="18" charset="0"/>
              </a:rPr>
              <a:t>kunjungan</a:t>
            </a:r>
            <a:r>
              <a:rPr lang="en-US" sz="2400" dirty="0" smtClean="0">
                <a:latin typeface="Century Schoolbook" pitchFamily="18" charset="0"/>
                <a:cs typeface="Times New Roman" pitchFamily="18" charset="0"/>
              </a:rPr>
              <a:t>  </a:t>
            </a:r>
            <a:r>
              <a:rPr lang="en-US" sz="2400" dirty="0" err="1" smtClean="0">
                <a:latin typeface="Century Schoolbook" pitchFamily="18" charset="0"/>
                <a:cs typeface="Times New Roman" pitchFamily="18" charset="0"/>
              </a:rPr>
              <a:t>mahasiswa</a:t>
            </a:r>
            <a:r>
              <a:rPr lang="en-US" sz="2400" dirty="0" smtClean="0">
                <a:latin typeface="Century Schoolbook" pitchFamily="18" charset="0"/>
                <a:cs typeface="Times New Roman" pitchFamily="18" charset="0"/>
              </a:rPr>
              <a:t> </a:t>
            </a:r>
            <a:r>
              <a:rPr lang="en-US" sz="2400" dirty="0" err="1" smtClean="0">
                <a:latin typeface="Century Schoolbook" pitchFamily="18" charset="0"/>
                <a:cs typeface="Times New Roman" pitchFamily="18" charset="0"/>
              </a:rPr>
              <a:t>ke</a:t>
            </a:r>
            <a:r>
              <a:rPr lang="en-US" sz="2400" dirty="0" smtClean="0">
                <a:latin typeface="Century Schoolbook" pitchFamily="18" charset="0"/>
                <a:cs typeface="Times New Roman" pitchFamily="18" charset="0"/>
              </a:rPr>
              <a:t> </a:t>
            </a:r>
            <a:r>
              <a:rPr lang="en-US" sz="2400" dirty="0" err="1" smtClean="0">
                <a:latin typeface="Century Schoolbook" pitchFamily="18" charset="0"/>
                <a:cs typeface="Times New Roman" pitchFamily="18" charset="0"/>
              </a:rPr>
              <a:t>lapangan</a:t>
            </a:r>
            <a:r>
              <a:rPr lang="en-US" sz="2400" dirty="0" smtClean="0">
                <a:latin typeface="Century Schoolbook" pitchFamily="18" charset="0"/>
                <a:cs typeface="Times New Roman" pitchFamily="18" charset="0"/>
              </a:rPr>
              <a:t> </a:t>
            </a:r>
          </a:p>
          <a:p>
            <a:pPr marL="339725" indent="-339725"/>
            <a:endParaRPr lang="en-US" sz="2000" u="sng" dirty="0" smtClean="0">
              <a:latin typeface="Century Schoolbook" pitchFamily="18" charset="0"/>
              <a:cs typeface="Times New Roman" pitchFamily="18" charset="0"/>
            </a:endParaRPr>
          </a:p>
          <a:p>
            <a:pPr marL="339725" indent="-339725"/>
            <a:r>
              <a:rPr lang="en-US" sz="2800" u="sng" dirty="0" err="1" smtClean="0">
                <a:latin typeface="Century Schoolbook" pitchFamily="18" charset="0"/>
                <a:cs typeface="Times New Roman" pitchFamily="18" charset="0"/>
              </a:rPr>
              <a:t>Refleksi</a:t>
            </a:r>
            <a:endParaRPr lang="en-US" sz="2800" u="sng" dirty="0" smtClean="0">
              <a:latin typeface="Century Schoolbook" pitchFamily="18" charset="0"/>
              <a:cs typeface="Times New Roman" pitchFamily="18" charset="0"/>
            </a:endParaRPr>
          </a:p>
          <a:p>
            <a:pPr marL="339725" indent="-339725"/>
            <a:endParaRPr lang="en-US" sz="2000" u="sng" dirty="0" smtClean="0">
              <a:latin typeface="Century Schoolbook" pitchFamily="18" charset="0"/>
              <a:cs typeface="Times New Roman" pitchFamily="18" charset="0"/>
            </a:endParaRPr>
          </a:p>
          <a:p>
            <a:pPr marL="339725" indent="-339725"/>
            <a:r>
              <a:rPr lang="sv-SE" sz="2800" u="sng" dirty="0" smtClean="0">
                <a:latin typeface="Century Schoolbook" pitchFamily="18" charset="0"/>
                <a:cs typeface="Times New Roman" pitchFamily="18" charset="0"/>
              </a:rPr>
              <a:t>Laporan Projek</a:t>
            </a:r>
            <a:endParaRPr lang="en-US" sz="2800" u="sng" dirty="0" smtClean="0">
              <a:latin typeface="Century Schoolbook"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sz="1800">
                <a:solidFill>
                  <a:srgbClr val="FFFFFF"/>
                </a:solidFill>
                <a:latin typeface="Century Schoolbook" pitchFamily="18" charset="0"/>
              </a:rPr>
              <a:t>dipersiapkan oleh Prof. Lilianny S Arifin - UK Petra</a:t>
            </a:r>
          </a:p>
        </p:txBody>
      </p:sp>
    </p:spTree>
    <p:extLst>
      <p:ext uri="{BB962C8B-B14F-4D97-AF65-F5344CB8AC3E}">
        <p14:creationId xmlns:p14="http://schemas.microsoft.com/office/powerpoint/2010/main" xmlns="" val="3349236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Penghargaan</a:t>
            </a:r>
            <a:r>
              <a:rPr lang="en-US" dirty="0" smtClean="0"/>
              <a:t>  </a:t>
            </a:r>
            <a:r>
              <a:rPr lang="en-US" dirty="0" err="1" smtClean="0"/>
              <a:t>utk</a:t>
            </a:r>
            <a:r>
              <a:rPr lang="en-US" dirty="0" smtClean="0"/>
              <a:t> </a:t>
            </a:r>
            <a:r>
              <a:rPr lang="en-US" dirty="0" err="1" smtClean="0"/>
              <a:t>Mahasiswa</a:t>
            </a:r>
            <a:endParaRPr lang="id-ID" dirty="0"/>
          </a:p>
        </p:txBody>
      </p:sp>
      <p:sp>
        <p:nvSpPr>
          <p:cNvPr id="3" name="Content Placeholder 2"/>
          <p:cNvSpPr>
            <a:spLocks noGrp="1"/>
          </p:cNvSpPr>
          <p:nvPr>
            <p:ph sz="quarter" idx="1"/>
          </p:nvPr>
        </p:nvSpPr>
        <p:spPr>
          <a:xfrm>
            <a:off x="457200" y="1600200"/>
            <a:ext cx="7467600" cy="4572000"/>
          </a:xfrm>
        </p:spPr>
        <p:txBody>
          <a:bodyPr/>
          <a:lstStyle/>
          <a:p>
            <a:r>
              <a:rPr lang="en-US" dirty="0" err="1" smtClean="0"/>
              <a:t>Selain</a:t>
            </a:r>
            <a:r>
              <a:rPr lang="en-US" dirty="0" smtClean="0"/>
              <a:t> </a:t>
            </a:r>
            <a:r>
              <a:rPr lang="en-US" dirty="0" err="1" smtClean="0"/>
              <a:t>mendapatkan</a:t>
            </a:r>
            <a:r>
              <a:rPr lang="en-US" dirty="0" smtClean="0"/>
              <a:t> </a:t>
            </a:r>
            <a:r>
              <a:rPr lang="en-US" dirty="0" err="1" smtClean="0"/>
              <a:t>nilai</a:t>
            </a:r>
            <a:r>
              <a:rPr lang="en-US" dirty="0" smtClean="0"/>
              <a:t> </a:t>
            </a:r>
            <a:r>
              <a:rPr lang="en-US" dirty="0" err="1" smtClean="0"/>
              <a:t>mata</a:t>
            </a:r>
            <a:r>
              <a:rPr lang="en-US" dirty="0" smtClean="0"/>
              <a:t> </a:t>
            </a:r>
            <a:r>
              <a:rPr lang="en-US" dirty="0" err="1" smtClean="0"/>
              <a:t>kuliah</a:t>
            </a:r>
            <a:r>
              <a:rPr lang="en-US" dirty="0" smtClean="0"/>
              <a:t>, </a:t>
            </a:r>
            <a:r>
              <a:rPr lang="en-US" dirty="0" err="1" smtClean="0"/>
              <a:t>mahasiswa</a:t>
            </a:r>
            <a:r>
              <a:rPr lang="en-US" dirty="0" smtClean="0"/>
              <a:t> yang </a:t>
            </a:r>
            <a:r>
              <a:rPr lang="en-US" dirty="0" err="1" smtClean="0"/>
              <a:t>mengikuti</a:t>
            </a:r>
            <a:r>
              <a:rPr lang="en-US" dirty="0" smtClean="0"/>
              <a:t> </a:t>
            </a:r>
            <a:r>
              <a:rPr lang="en-US" dirty="0" err="1" smtClean="0"/>
              <a:t>mata</a:t>
            </a:r>
            <a:r>
              <a:rPr lang="en-US" dirty="0" smtClean="0"/>
              <a:t> </a:t>
            </a:r>
            <a:r>
              <a:rPr lang="en-US" dirty="0" err="1" smtClean="0"/>
              <a:t>kuliah</a:t>
            </a:r>
            <a:r>
              <a:rPr lang="en-US" dirty="0" smtClean="0"/>
              <a:t> </a:t>
            </a:r>
            <a:r>
              <a:rPr lang="en-US" dirty="0" err="1" smtClean="0"/>
              <a:t>berbasis</a:t>
            </a:r>
            <a:r>
              <a:rPr lang="en-US" dirty="0" smtClean="0"/>
              <a:t> Service Learning </a:t>
            </a:r>
            <a:r>
              <a:rPr lang="en-US" dirty="0" err="1" smtClean="0"/>
              <a:t>akan</a:t>
            </a:r>
            <a:r>
              <a:rPr lang="en-US" dirty="0" smtClean="0"/>
              <a:t> </a:t>
            </a:r>
            <a:r>
              <a:rPr lang="en-US" dirty="0" err="1" smtClean="0"/>
              <a:t>mendapatkan</a:t>
            </a:r>
            <a:r>
              <a:rPr lang="en-US" dirty="0" smtClean="0"/>
              <a:t> </a:t>
            </a:r>
            <a:r>
              <a:rPr lang="en-US" dirty="0" err="1" smtClean="0"/>
              <a:t>tambahan</a:t>
            </a:r>
            <a:r>
              <a:rPr lang="en-US" dirty="0" smtClean="0"/>
              <a:t> SKKK </a:t>
            </a:r>
            <a:r>
              <a:rPr lang="en-US" dirty="0" err="1" smtClean="0"/>
              <a:t>Pengabdian</a:t>
            </a:r>
            <a:r>
              <a:rPr lang="en-US" dirty="0" smtClean="0"/>
              <a:t> </a:t>
            </a:r>
            <a:r>
              <a:rPr lang="en-US" dirty="0" err="1" smtClean="0"/>
              <a:t>Masyarakat</a:t>
            </a:r>
            <a:endParaRPr lang="en-US" dirty="0" smtClean="0"/>
          </a:p>
          <a:p>
            <a:pPr lvl="1"/>
            <a:r>
              <a:rPr lang="en-US" dirty="0" smtClean="0"/>
              <a:t>Mata </a:t>
            </a:r>
            <a:r>
              <a:rPr lang="en-US" dirty="0" err="1" smtClean="0"/>
              <a:t>Kuliah</a:t>
            </a:r>
            <a:r>
              <a:rPr lang="en-US" dirty="0" smtClean="0"/>
              <a:t> COP	:   3 SKKK</a:t>
            </a:r>
          </a:p>
          <a:p>
            <a:pPr lvl="1"/>
            <a:r>
              <a:rPr lang="en-US" dirty="0" smtClean="0"/>
              <a:t>Mata </a:t>
            </a:r>
            <a:r>
              <a:rPr lang="en-US" dirty="0" err="1" smtClean="0"/>
              <a:t>Kuliah</a:t>
            </a:r>
            <a:r>
              <a:rPr lang="en-US" dirty="0" smtClean="0"/>
              <a:t> lain	:   1,5 SKKK</a:t>
            </a:r>
          </a:p>
          <a:p>
            <a:r>
              <a:rPr lang="en-US" dirty="0" err="1" smtClean="0"/>
              <a:t>Mahasiswa</a:t>
            </a:r>
            <a:r>
              <a:rPr lang="en-US" dirty="0" smtClean="0"/>
              <a:t> </a:t>
            </a:r>
            <a:r>
              <a:rPr lang="en-US" dirty="0" err="1" smtClean="0"/>
              <a:t>memperoleh</a:t>
            </a:r>
            <a:r>
              <a:rPr lang="en-US" dirty="0" smtClean="0"/>
              <a:t> </a:t>
            </a:r>
            <a:r>
              <a:rPr lang="en-US" dirty="0" err="1" smtClean="0"/>
              <a:t>sertifikat</a:t>
            </a:r>
            <a:r>
              <a:rPr lang="en-US" dirty="0" smtClean="0"/>
              <a:t> </a:t>
            </a:r>
            <a:r>
              <a:rPr lang="en-US" dirty="0" err="1" smtClean="0"/>
              <a:t>setelah</a:t>
            </a:r>
            <a:r>
              <a:rPr lang="en-US" dirty="0" smtClean="0"/>
              <a:t> lulus </a:t>
            </a:r>
            <a:r>
              <a:rPr lang="en-US" dirty="0" err="1" smtClean="0"/>
              <a:t>mengikuti</a:t>
            </a:r>
            <a:r>
              <a:rPr lang="en-US" dirty="0" smtClean="0"/>
              <a:t> SL. </a:t>
            </a:r>
            <a:r>
              <a:rPr lang="en-US" dirty="0" err="1" smtClean="0"/>
              <a:t>Sertifikat</a:t>
            </a:r>
            <a:r>
              <a:rPr lang="en-US" dirty="0" smtClean="0"/>
              <a:t> </a:t>
            </a:r>
            <a:r>
              <a:rPr lang="en-US" dirty="0" err="1" smtClean="0"/>
              <a:t>tanda</a:t>
            </a:r>
            <a:r>
              <a:rPr lang="en-US" dirty="0" smtClean="0"/>
              <a:t> </a:t>
            </a:r>
            <a:r>
              <a:rPr lang="en-US" dirty="0" err="1" smtClean="0"/>
              <a:t>peserta</a:t>
            </a:r>
            <a:r>
              <a:rPr lang="en-US" dirty="0" smtClean="0"/>
              <a:t> (</a:t>
            </a:r>
            <a:r>
              <a:rPr lang="en-US" dirty="0" err="1" smtClean="0"/>
              <a:t>tanpa</a:t>
            </a:r>
            <a:r>
              <a:rPr lang="en-US" dirty="0" smtClean="0"/>
              <a:t> </a:t>
            </a:r>
            <a:r>
              <a:rPr lang="en-US" dirty="0" err="1" smtClean="0"/>
              <a:t>nilai</a:t>
            </a:r>
            <a:r>
              <a:rPr lang="en-US" dirty="0" smtClean="0"/>
              <a:t>) </a:t>
            </a:r>
            <a:r>
              <a:rPr lang="en-US" dirty="0" err="1" smtClean="0"/>
              <a:t>dikeluarkan</a:t>
            </a:r>
            <a:r>
              <a:rPr lang="en-US" dirty="0" smtClean="0"/>
              <a:t> </a:t>
            </a:r>
            <a:r>
              <a:rPr lang="en-US" dirty="0" err="1" smtClean="0"/>
              <a:t>oleh</a:t>
            </a:r>
            <a:r>
              <a:rPr lang="en-US" dirty="0" smtClean="0"/>
              <a:t> unit yang </a:t>
            </a:r>
            <a:r>
              <a:rPr lang="en-US" dirty="0" err="1" smtClean="0"/>
              <a:t>mengadakan</a:t>
            </a:r>
            <a:endParaRPr lang="id-ID"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Penghargaan</a:t>
            </a:r>
            <a:r>
              <a:rPr lang="en-US" dirty="0" smtClean="0"/>
              <a:t> </a:t>
            </a:r>
            <a:r>
              <a:rPr lang="en-US" dirty="0" err="1" smtClean="0"/>
              <a:t>utk</a:t>
            </a:r>
            <a:r>
              <a:rPr lang="en-US" dirty="0" smtClean="0"/>
              <a:t> </a:t>
            </a:r>
            <a:r>
              <a:rPr lang="en-US" dirty="0" err="1" smtClean="0"/>
              <a:t>Dosen</a:t>
            </a:r>
            <a:endParaRPr lang="en-US" dirty="0"/>
          </a:p>
        </p:txBody>
      </p:sp>
      <p:sp>
        <p:nvSpPr>
          <p:cNvPr id="3" name="Content Placeholder 2"/>
          <p:cNvSpPr>
            <a:spLocks noGrp="1"/>
          </p:cNvSpPr>
          <p:nvPr>
            <p:ph idx="1"/>
          </p:nvPr>
        </p:nvSpPr>
        <p:spPr/>
        <p:txBody>
          <a:bodyPr/>
          <a:lstStyle/>
          <a:p>
            <a:r>
              <a:rPr lang="en-US" dirty="0" err="1" smtClean="0"/>
              <a:t>Dosen</a:t>
            </a:r>
            <a:r>
              <a:rPr lang="en-US" dirty="0" smtClean="0"/>
              <a:t> </a:t>
            </a:r>
            <a:r>
              <a:rPr lang="en-US" dirty="0" err="1" smtClean="0"/>
              <a:t>pengajar</a:t>
            </a:r>
            <a:r>
              <a:rPr lang="en-US" dirty="0" smtClean="0"/>
              <a:t> Mata </a:t>
            </a:r>
            <a:r>
              <a:rPr lang="en-US" dirty="0" err="1" smtClean="0"/>
              <a:t>Kuliah</a:t>
            </a:r>
            <a:r>
              <a:rPr lang="en-US" dirty="0" smtClean="0"/>
              <a:t> SL </a:t>
            </a:r>
            <a:r>
              <a:rPr lang="en-US" dirty="0" err="1" smtClean="0"/>
              <a:t>memperoleh</a:t>
            </a:r>
            <a:r>
              <a:rPr lang="en-US" dirty="0" smtClean="0"/>
              <a:t> </a:t>
            </a:r>
            <a:r>
              <a:rPr lang="en-US" dirty="0" err="1" smtClean="0"/>
              <a:t>beban</a:t>
            </a:r>
            <a:r>
              <a:rPr lang="en-US" dirty="0" smtClean="0"/>
              <a:t> </a:t>
            </a:r>
            <a:r>
              <a:rPr lang="en-US" dirty="0" err="1" smtClean="0"/>
              <a:t>mengajar</a:t>
            </a:r>
            <a:r>
              <a:rPr lang="en-US" dirty="0" smtClean="0"/>
              <a:t> </a:t>
            </a:r>
            <a:r>
              <a:rPr lang="en-US" dirty="0" err="1" smtClean="0"/>
              <a:t>tambahan</a:t>
            </a:r>
            <a:r>
              <a:rPr lang="en-US" dirty="0" smtClean="0"/>
              <a:t> 1 (</a:t>
            </a:r>
            <a:r>
              <a:rPr lang="en-US" dirty="0" err="1" smtClean="0"/>
              <a:t>satu</a:t>
            </a:r>
            <a:r>
              <a:rPr lang="en-US" dirty="0" smtClean="0"/>
              <a:t>) SKS, </a:t>
            </a:r>
            <a:r>
              <a:rPr lang="en-US" dirty="0" err="1" smtClean="0"/>
              <a:t>dimana</a:t>
            </a:r>
            <a:r>
              <a:rPr lang="en-US" dirty="0" smtClean="0"/>
              <a:t> </a:t>
            </a:r>
            <a:r>
              <a:rPr lang="en-US" dirty="0" err="1" smtClean="0"/>
              <a:t>dihitung</a:t>
            </a:r>
            <a:r>
              <a:rPr lang="en-US" dirty="0" smtClean="0"/>
              <a:t> </a:t>
            </a:r>
            <a:r>
              <a:rPr lang="en-US" dirty="0" err="1" smtClean="0"/>
              <a:t>untuk</a:t>
            </a:r>
            <a:r>
              <a:rPr lang="en-US" dirty="0" smtClean="0"/>
              <a:t> per </a:t>
            </a:r>
            <a:r>
              <a:rPr lang="en-US" dirty="0" err="1" smtClean="0"/>
              <a:t>mata</a:t>
            </a:r>
            <a:r>
              <a:rPr lang="en-US" dirty="0" smtClean="0"/>
              <a:t> </a:t>
            </a:r>
            <a:r>
              <a:rPr lang="en-US" dirty="0" err="1" smtClean="0"/>
              <a:t>kuliah</a:t>
            </a:r>
            <a:r>
              <a:rPr lang="en-US" dirty="0" smtClean="0"/>
              <a:t>.</a:t>
            </a:r>
          </a:p>
          <a:p>
            <a:pPr>
              <a:buNone/>
            </a:pPr>
            <a:r>
              <a:rPr lang="en-US" dirty="0" smtClean="0"/>
              <a:t>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ctrTitle"/>
          </p:nvPr>
        </p:nvSpPr>
        <p:spPr>
          <a:xfrm>
            <a:off x="685800" y="1524000"/>
            <a:ext cx="7772400" cy="1470025"/>
          </a:xfrm>
        </p:spPr>
        <p:txBody>
          <a:bodyPr/>
          <a:lstStyle/>
          <a:p>
            <a:r>
              <a:rPr lang="en-US" dirty="0"/>
              <a:t>Why </a:t>
            </a:r>
            <a:r>
              <a:rPr lang="en-US" dirty="0" smtClean="0"/>
              <a:t>Service-Learning</a:t>
            </a:r>
            <a:endParaRPr lang="en-US" dirty="0"/>
          </a:p>
        </p:txBody>
      </p:sp>
      <p:sp>
        <p:nvSpPr>
          <p:cNvPr id="83973" name="Rectangle 5"/>
          <p:cNvSpPr>
            <a:spLocks noGrp="1" noChangeArrowheads="1"/>
          </p:cNvSpPr>
          <p:nvPr>
            <p:ph type="subTitle" idx="1"/>
          </p:nvPr>
        </p:nvSpPr>
        <p:spPr>
          <a:xfrm>
            <a:off x="1371600" y="3276600"/>
            <a:ext cx="6400800" cy="1752600"/>
          </a:xfrm>
        </p:spPr>
        <p:txBody>
          <a:bodyPr/>
          <a:lstStyle/>
          <a:p>
            <a:r>
              <a:rPr lang="en-US" sz="5400" dirty="0"/>
              <a:t>What the Research Says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p:txBody>
          <a:bodyPr>
            <a:normAutofit fontScale="90000"/>
          </a:bodyPr>
          <a:lstStyle/>
          <a:p>
            <a:r>
              <a:rPr lang="en-US" sz="3600" dirty="0"/>
              <a:t>Potential Outcomes of Involvement in Service Learning</a:t>
            </a:r>
          </a:p>
        </p:txBody>
      </p:sp>
      <p:sp>
        <p:nvSpPr>
          <p:cNvPr id="87045" name="Rectangle 5"/>
          <p:cNvSpPr>
            <a:spLocks noGrp="1" noChangeArrowheads="1"/>
          </p:cNvSpPr>
          <p:nvPr>
            <p:ph sz="quarter" idx="1"/>
          </p:nvPr>
        </p:nvSpPr>
        <p:spPr>
          <a:xfrm>
            <a:off x="457200" y="1600200"/>
            <a:ext cx="4038600" cy="5029200"/>
          </a:xfrm>
        </p:spPr>
        <p:txBody>
          <a:bodyPr>
            <a:normAutofit/>
          </a:bodyPr>
          <a:lstStyle/>
          <a:p>
            <a:r>
              <a:rPr lang="en-US" sz="2800" dirty="0"/>
              <a:t>Academic </a:t>
            </a:r>
          </a:p>
          <a:p>
            <a:r>
              <a:rPr lang="en-US" sz="2800" dirty="0"/>
              <a:t>Problem Solving</a:t>
            </a:r>
          </a:p>
          <a:p>
            <a:r>
              <a:rPr lang="en-US" sz="2800" dirty="0"/>
              <a:t>Ethical Development</a:t>
            </a:r>
          </a:p>
          <a:p>
            <a:r>
              <a:rPr lang="en-US" sz="2800" dirty="0"/>
              <a:t>Social Responsibility</a:t>
            </a:r>
          </a:p>
          <a:p>
            <a:r>
              <a:rPr lang="en-US" sz="2800" dirty="0"/>
              <a:t>Assertiveness</a:t>
            </a:r>
          </a:p>
          <a:p>
            <a:r>
              <a:rPr lang="en-US" sz="2800" dirty="0"/>
              <a:t>Career Goals</a:t>
            </a:r>
          </a:p>
          <a:p>
            <a:pPr>
              <a:buFont typeface="Wingdings" pitchFamily="16" charset="2"/>
              <a:buNone/>
            </a:pPr>
            <a:endParaRPr lang="en-US" sz="2800" dirty="0"/>
          </a:p>
          <a:p>
            <a:pPr>
              <a:buFont typeface="Wingdings" pitchFamily="16" charset="2"/>
              <a:buNone/>
            </a:pPr>
            <a:endParaRPr lang="en-US" sz="2800" dirty="0"/>
          </a:p>
        </p:txBody>
      </p:sp>
      <p:sp>
        <p:nvSpPr>
          <p:cNvPr id="87046" name="Rectangle 6"/>
          <p:cNvSpPr>
            <a:spLocks noGrp="1" noChangeArrowheads="1"/>
          </p:cNvSpPr>
          <p:nvPr>
            <p:ph sz="quarter" idx="2"/>
          </p:nvPr>
        </p:nvSpPr>
        <p:spPr>
          <a:xfrm>
            <a:off x="4648200" y="1600200"/>
            <a:ext cx="4038600" cy="4419600"/>
          </a:xfrm>
        </p:spPr>
        <p:txBody>
          <a:bodyPr>
            <a:normAutofit/>
          </a:bodyPr>
          <a:lstStyle/>
          <a:p>
            <a:r>
              <a:rPr lang="en-US" sz="2800" dirty="0"/>
              <a:t>Political Efficacy</a:t>
            </a:r>
          </a:p>
          <a:p>
            <a:r>
              <a:rPr lang="en-US" sz="2800" dirty="0"/>
              <a:t>Critical Thinking</a:t>
            </a:r>
          </a:p>
          <a:p>
            <a:r>
              <a:rPr lang="en-US" sz="2800" dirty="0"/>
              <a:t>Moral Reasoning</a:t>
            </a:r>
          </a:p>
          <a:p>
            <a:r>
              <a:rPr lang="en-US" sz="2800" dirty="0"/>
              <a:t>Self Esteem</a:t>
            </a:r>
          </a:p>
          <a:p>
            <a:r>
              <a:rPr lang="en-US" sz="2800" dirty="0"/>
              <a:t>Civic Responsibility</a:t>
            </a:r>
          </a:p>
          <a:p>
            <a:r>
              <a:rPr lang="en-US" sz="2800" dirty="0"/>
              <a:t>Tolerance For Diversity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858962"/>
          </a:xfrm>
        </p:spPr>
        <p:txBody>
          <a:bodyPr/>
          <a:lstStyle/>
          <a:p>
            <a:pPr algn="l" eaLnBrk="1" hangingPunct="1"/>
            <a:r>
              <a:rPr lang="en-US" b="1" dirty="0" smtClean="0">
                <a:solidFill>
                  <a:schemeClr val="accent2"/>
                </a:solidFill>
              </a:rPr>
              <a:t>Experiential Learning Continuum</a:t>
            </a:r>
            <a:br>
              <a:rPr lang="en-US" b="1" dirty="0" smtClean="0">
                <a:solidFill>
                  <a:schemeClr val="accent2"/>
                </a:solidFill>
              </a:rPr>
            </a:br>
            <a:endParaRPr lang="en-US" sz="2800" dirty="0" smtClean="0"/>
          </a:p>
        </p:txBody>
      </p:sp>
      <p:sp>
        <p:nvSpPr>
          <p:cNvPr id="7171" name="Rectangle 5"/>
          <p:cNvSpPr>
            <a:spLocks noChangeArrowheads="1"/>
          </p:cNvSpPr>
          <p:nvPr/>
        </p:nvSpPr>
        <p:spPr bwMode="auto">
          <a:xfrm>
            <a:off x="3276600" y="3810000"/>
            <a:ext cx="2590800" cy="6096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SERVICE-LEARNING</a:t>
            </a:r>
          </a:p>
        </p:txBody>
      </p:sp>
      <p:sp>
        <p:nvSpPr>
          <p:cNvPr id="7172" name="Rectangle 6"/>
          <p:cNvSpPr>
            <a:spLocks noChangeArrowheads="1"/>
          </p:cNvSpPr>
          <p:nvPr/>
        </p:nvSpPr>
        <p:spPr bwMode="auto">
          <a:xfrm>
            <a:off x="4648200" y="4419600"/>
            <a:ext cx="2286000" cy="6096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FIELD EDUCATION</a:t>
            </a:r>
          </a:p>
        </p:txBody>
      </p:sp>
      <p:sp>
        <p:nvSpPr>
          <p:cNvPr id="7173" name="Rectangle 7"/>
          <p:cNvSpPr>
            <a:spLocks noChangeArrowheads="1"/>
          </p:cNvSpPr>
          <p:nvPr/>
        </p:nvSpPr>
        <p:spPr bwMode="auto">
          <a:xfrm>
            <a:off x="2286000" y="4419600"/>
            <a:ext cx="2362200" cy="6096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COMM. SERVICE</a:t>
            </a:r>
          </a:p>
        </p:txBody>
      </p:sp>
      <p:sp>
        <p:nvSpPr>
          <p:cNvPr id="7174" name="Rectangle 8"/>
          <p:cNvSpPr>
            <a:spLocks noChangeArrowheads="1"/>
          </p:cNvSpPr>
          <p:nvPr/>
        </p:nvSpPr>
        <p:spPr bwMode="auto">
          <a:xfrm>
            <a:off x="5943600" y="5029200"/>
            <a:ext cx="2286000" cy="6096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INTERNSHIP</a:t>
            </a:r>
          </a:p>
        </p:txBody>
      </p:sp>
      <p:sp>
        <p:nvSpPr>
          <p:cNvPr id="7175" name="Rectangle 9"/>
          <p:cNvSpPr>
            <a:spLocks noChangeArrowheads="1"/>
          </p:cNvSpPr>
          <p:nvPr/>
        </p:nvSpPr>
        <p:spPr bwMode="auto">
          <a:xfrm>
            <a:off x="914400" y="5029200"/>
            <a:ext cx="2286000" cy="6096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VOLUNTEERISM</a:t>
            </a:r>
          </a:p>
        </p:txBody>
      </p:sp>
      <p:sp>
        <p:nvSpPr>
          <p:cNvPr id="7176" name="Line 15"/>
          <p:cNvSpPr>
            <a:spLocks noChangeShapeType="1"/>
          </p:cNvSpPr>
          <p:nvPr/>
        </p:nvSpPr>
        <p:spPr bwMode="auto">
          <a:xfrm>
            <a:off x="1905000" y="2971800"/>
            <a:ext cx="5334000" cy="0"/>
          </a:xfrm>
          <a:prstGeom prst="line">
            <a:avLst/>
          </a:prstGeom>
          <a:noFill/>
          <a:ln w="9525">
            <a:solidFill>
              <a:schemeClr val="tx1"/>
            </a:solidFill>
            <a:round/>
            <a:headEnd type="triangle" w="med" len="med"/>
            <a:tailEnd type="triangle" w="med" len="med"/>
          </a:ln>
        </p:spPr>
        <p:txBody>
          <a:bodyPr/>
          <a:lstStyle/>
          <a:p>
            <a:endParaRPr lang="en-US"/>
          </a:p>
        </p:txBody>
      </p:sp>
      <p:sp>
        <p:nvSpPr>
          <p:cNvPr id="7177" name="Line 16"/>
          <p:cNvSpPr>
            <a:spLocks noChangeShapeType="1"/>
          </p:cNvSpPr>
          <p:nvPr/>
        </p:nvSpPr>
        <p:spPr bwMode="auto">
          <a:xfrm>
            <a:off x="1905000" y="3429000"/>
            <a:ext cx="5334000" cy="0"/>
          </a:xfrm>
          <a:prstGeom prst="line">
            <a:avLst/>
          </a:prstGeom>
          <a:noFill/>
          <a:ln w="9525">
            <a:solidFill>
              <a:schemeClr val="tx1"/>
            </a:solidFill>
            <a:round/>
            <a:headEnd type="triangle" w="med" len="med"/>
            <a:tailEnd type="triangle" w="med" len="med"/>
          </a:ln>
        </p:spPr>
        <p:txBody>
          <a:bodyPr/>
          <a:lstStyle/>
          <a:p>
            <a:endParaRPr lang="en-US"/>
          </a:p>
        </p:txBody>
      </p:sp>
      <p:sp>
        <p:nvSpPr>
          <p:cNvPr id="7178" name="Text Box 17"/>
          <p:cNvSpPr txBox="1">
            <a:spLocks noChangeArrowheads="1"/>
          </p:cNvSpPr>
          <p:nvPr/>
        </p:nvSpPr>
        <p:spPr bwMode="auto">
          <a:xfrm>
            <a:off x="3282950" y="2667000"/>
            <a:ext cx="2584450" cy="366713"/>
          </a:xfrm>
          <a:prstGeom prst="rect">
            <a:avLst/>
          </a:prstGeom>
          <a:noFill/>
          <a:ln w="9525">
            <a:noFill/>
            <a:miter lim="800000"/>
            <a:headEnd/>
            <a:tailEnd/>
          </a:ln>
        </p:spPr>
        <p:txBody>
          <a:bodyPr wrap="none">
            <a:spAutoFit/>
          </a:bodyPr>
          <a:lstStyle/>
          <a:p>
            <a:r>
              <a:rPr lang="en-US">
                <a:latin typeface="Calibri" pitchFamily="34" charset="0"/>
              </a:rPr>
              <a:t>Who is BENEFITTING?</a:t>
            </a:r>
          </a:p>
        </p:txBody>
      </p:sp>
      <p:sp>
        <p:nvSpPr>
          <p:cNvPr id="7179" name="Text Box 18"/>
          <p:cNvSpPr txBox="1">
            <a:spLocks noChangeArrowheads="1"/>
          </p:cNvSpPr>
          <p:nvPr/>
        </p:nvSpPr>
        <p:spPr bwMode="auto">
          <a:xfrm>
            <a:off x="3219450" y="3124200"/>
            <a:ext cx="2876550" cy="366713"/>
          </a:xfrm>
          <a:prstGeom prst="rect">
            <a:avLst/>
          </a:prstGeom>
          <a:noFill/>
          <a:ln w="9525">
            <a:noFill/>
            <a:miter lim="800000"/>
            <a:headEnd/>
            <a:tailEnd/>
          </a:ln>
        </p:spPr>
        <p:txBody>
          <a:bodyPr wrap="none">
            <a:spAutoFit/>
          </a:bodyPr>
          <a:lstStyle/>
          <a:p>
            <a:r>
              <a:rPr lang="en-US">
                <a:latin typeface="Calibri" pitchFamily="34" charset="0"/>
              </a:rPr>
              <a:t>What is the main FOCUS?</a:t>
            </a:r>
          </a:p>
        </p:txBody>
      </p:sp>
      <p:sp>
        <p:nvSpPr>
          <p:cNvPr id="7180" name="Text Box 19"/>
          <p:cNvSpPr txBox="1">
            <a:spLocks noChangeArrowheads="1"/>
          </p:cNvSpPr>
          <p:nvPr/>
        </p:nvSpPr>
        <p:spPr bwMode="auto">
          <a:xfrm>
            <a:off x="7375525" y="2757488"/>
            <a:ext cx="1035050" cy="366712"/>
          </a:xfrm>
          <a:prstGeom prst="rect">
            <a:avLst/>
          </a:prstGeom>
          <a:noFill/>
          <a:ln w="9525">
            <a:noFill/>
            <a:miter lim="800000"/>
            <a:headEnd/>
            <a:tailEnd/>
          </a:ln>
        </p:spPr>
        <p:txBody>
          <a:bodyPr wrap="none">
            <a:spAutoFit/>
          </a:bodyPr>
          <a:lstStyle/>
          <a:p>
            <a:r>
              <a:rPr lang="en-US">
                <a:latin typeface="Calibri" pitchFamily="34" charset="0"/>
              </a:rPr>
              <a:t>Provider</a:t>
            </a:r>
          </a:p>
        </p:txBody>
      </p:sp>
      <p:sp>
        <p:nvSpPr>
          <p:cNvPr id="7181" name="Text Box 20"/>
          <p:cNvSpPr txBox="1">
            <a:spLocks noChangeArrowheads="1"/>
          </p:cNvSpPr>
          <p:nvPr/>
        </p:nvSpPr>
        <p:spPr bwMode="auto">
          <a:xfrm>
            <a:off x="7451725" y="3214688"/>
            <a:ext cx="1073150" cy="366712"/>
          </a:xfrm>
          <a:prstGeom prst="rect">
            <a:avLst/>
          </a:prstGeom>
          <a:noFill/>
          <a:ln w="9525">
            <a:noFill/>
            <a:miter lim="800000"/>
            <a:headEnd/>
            <a:tailEnd/>
          </a:ln>
        </p:spPr>
        <p:txBody>
          <a:bodyPr wrap="none">
            <a:spAutoFit/>
          </a:bodyPr>
          <a:lstStyle/>
          <a:p>
            <a:r>
              <a:rPr lang="en-US">
                <a:latin typeface="Calibri" pitchFamily="34" charset="0"/>
              </a:rPr>
              <a:t>Learning</a:t>
            </a:r>
          </a:p>
        </p:txBody>
      </p:sp>
      <p:sp>
        <p:nvSpPr>
          <p:cNvPr id="7182" name="Text Box 21"/>
          <p:cNvSpPr txBox="1">
            <a:spLocks noChangeArrowheads="1"/>
          </p:cNvSpPr>
          <p:nvPr/>
        </p:nvSpPr>
        <p:spPr bwMode="auto">
          <a:xfrm>
            <a:off x="692150" y="2743200"/>
            <a:ext cx="1136650" cy="366713"/>
          </a:xfrm>
          <a:prstGeom prst="rect">
            <a:avLst/>
          </a:prstGeom>
          <a:noFill/>
          <a:ln w="9525">
            <a:noFill/>
            <a:miter lim="800000"/>
            <a:headEnd/>
            <a:tailEnd/>
          </a:ln>
        </p:spPr>
        <p:txBody>
          <a:bodyPr wrap="none">
            <a:spAutoFit/>
          </a:bodyPr>
          <a:lstStyle/>
          <a:p>
            <a:r>
              <a:rPr lang="en-US">
                <a:latin typeface="Calibri" pitchFamily="34" charset="0"/>
              </a:rPr>
              <a:t>Recipient</a:t>
            </a:r>
          </a:p>
        </p:txBody>
      </p:sp>
      <p:sp>
        <p:nvSpPr>
          <p:cNvPr id="7183" name="Text Box 22"/>
          <p:cNvSpPr txBox="1">
            <a:spLocks noChangeArrowheads="1"/>
          </p:cNvSpPr>
          <p:nvPr/>
        </p:nvSpPr>
        <p:spPr bwMode="auto">
          <a:xfrm>
            <a:off x="806450" y="3214688"/>
            <a:ext cx="946150" cy="366712"/>
          </a:xfrm>
          <a:prstGeom prst="rect">
            <a:avLst/>
          </a:prstGeom>
          <a:noFill/>
          <a:ln w="9525">
            <a:noFill/>
            <a:miter lim="800000"/>
            <a:headEnd/>
            <a:tailEnd/>
          </a:ln>
        </p:spPr>
        <p:txBody>
          <a:bodyPr wrap="none">
            <a:spAutoFit/>
          </a:bodyPr>
          <a:lstStyle/>
          <a:p>
            <a:r>
              <a:rPr lang="en-US">
                <a:latin typeface="Calibri" pitchFamily="34" charset="0"/>
              </a:rPr>
              <a:t>Service</a:t>
            </a:r>
          </a:p>
        </p:txBody>
      </p:sp>
      <p:sp>
        <p:nvSpPr>
          <p:cNvPr id="7184" name="Text Box 23"/>
          <p:cNvSpPr txBox="1">
            <a:spLocks noChangeArrowheads="1"/>
          </p:cNvSpPr>
          <p:nvPr/>
        </p:nvSpPr>
        <p:spPr bwMode="auto">
          <a:xfrm>
            <a:off x="7543800" y="6323013"/>
            <a:ext cx="914400" cy="400050"/>
          </a:xfrm>
          <a:prstGeom prst="rect">
            <a:avLst/>
          </a:prstGeom>
          <a:noFill/>
          <a:ln w="9525">
            <a:noFill/>
            <a:miter lim="800000"/>
            <a:headEnd/>
            <a:tailEnd/>
          </a:ln>
        </p:spPr>
        <p:txBody>
          <a:bodyPr>
            <a:spAutoFit/>
          </a:bodyPr>
          <a:lstStyle/>
          <a:p>
            <a:r>
              <a:rPr lang="en-US" sz="1000">
                <a:latin typeface="Calibri" pitchFamily="34" charset="0"/>
              </a:rPr>
              <a:t>Adapted from</a:t>
            </a:r>
            <a:br>
              <a:rPr lang="en-US" sz="1000">
                <a:latin typeface="Calibri" pitchFamily="34" charset="0"/>
              </a:rPr>
            </a:br>
            <a:r>
              <a:rPr lang="en-US" sz="1000">
                <a:latin typeface="Calibri" pitchFamily="34" charset="0"/>
              </a:rPr>
              <a:t>Furco, 1996</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Benefits to Community</a:t>
            </a:r>
            <a:endParaRPr lang="en-US" b="1" dirty="0" smtClean="0">
              <a:solidFill>
                <a:schemeClr val="accent2"/>
              </a:solidFill>
            </a:endParaRPr>
          </a:p>
        </p:txBody>
      </p:sp>
      <p:sp>
        <p:nvSpPr>
          <p:cNvPr id="17411" name="Content Placeholder 2"/>
          <p:cNvSpPr>
            <a:spLocks noGrp="1"/>
          </p:cNvSpPr>
          <p:nvPr>
            <p:ph idx="1"/>
          </p:nvPr>
        </p:nvSpPr>
        <p:spPr/>
        <p:txBody>
          <a:bodyPr/>
          <a:lstStyle/>
          <a:p>
            <a:pPr eaLnBrk="1" hangingPunct="1">
              <a:lnSpc>
                <a:spcPct val="80000"/>
              </a:lnSpc>
            </a:pPr>
            <a:r>
              <a:rPr lang="en-US" sz="2800" dirty="0" smtClean="0"/>
              <a:t>Enhances positive relationships with the college</a:t>
            </a:r>
          </a:p>
          <a:p>
            <a:pPr eaLnBrk="1" hangingPunct="1">
              <a:lnSpc>
                <a:spcPct val="80000"/>
              </a:lnSpc>
            </a:pPr>
            <a:r>
              <a:rPr lang="en-US" sz="2800" dirty="0" smtClean="0"/>
              <a:t>Provides awareness-building of community issues, agencies, and constituents</a:t>
            </a:r>
          </a:p>
          <a:p>
            <a:pPr eaLnBrk="1" hangingPunct="1">
              <a:lnSpc>
                <a:spcPct val="80000"/>
              </a:lnSpc>
            </a:pPr>
            <a:r>
              <a:rPr lang="en-US" sz="2800" dirty="0" smtClean="0"/>
              <a:t>Contributes to positive exposure in the community</a:t>
            </a:r>
          </a:p>
          <a:p>
            <a:pPr eaLnBrk="1" hangingPunct="1">
              <a:lnSpc>
                <a:spcPct val="80000"/>
              </a:lnSpc>
            </a:pPr>
            <a:r>
              <a:rPr lang="en-US" sz="2800" dirty="0" smtClean="0"/>
              <a:t>May help to secure outside funding</a:t>
            </a:r>
            <a:endParaRPr lang="en-US" sz="2800" b="1" i="1" dirty="0" smtClean="0"/>
          </a:p>
          <a:p>
            <a:pPr eaLnBrk="1" hangingPunct="1"/>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buFont typeface="Wingdings" pitchFamily="16" charset="2"/>
              <a:buNone/>
            </a:pPr>
            <a:r>
              <a:rPr lang="en-US" dirty="0"/>
              <a:t>Benefits </a:t>
            </a:r>
            <a:r>
              <a:rPr lang="en-US" dirty="0" smtClean="0"/>
              <a:t>to </a:t>
            </a:r>
            <a:r>
              <a:rPr lang="en-US" dirty="0"/>
              <a:t>Students</a:t>
            </a:r>
          </a:p>
        </p:txBody>
      </p:sp>
      <p:sp>
        <p:nvSpPr>
          <p:cNvPr id="89091" name="Rectangle 3"/>
          <p:cNvSpPr>
            <a:spLocks noGrp="1" noChangeArrowheads="1"/>
          </p:cNvSpPr>
          <p:nvPr>
            <p:ph idx="1"/>
          </p:nvPr>
        </p:nvSpPr>
        <p:spPr/>
        <p:txBody>
          <a:bodyPr>
            <a:normAutofit lnSpcReduction="10000"/>
          </a:bodyPr>
          <a:lstStyle/>
          <a:p>
            <a:pPr>
              <a:lnSpc>
                <a:spcPct val="90000"/>
              </a:lnSpc>
            </a:pPr>
            <a:r>
              <a:rPr lang="en-US" sz="2800"/>
              <a:t>Students develop a habit of critical reflections in their experiences, enabling them to learn throughout life</a:t>
            </a:r>
          </a:p>
          <a:p>
            <a:pPr>
              <a:lnSpc>
                <a:spcPct val="90000"/>
              </a:lnSpc>
            </a:pPr>
            <a:r>
              <a:rPr lang="en-US" sz="2800"/>
              <a:t>Students become more curious and motivated to learn.</a:t>
            </a:r>
          </a:p>
          <a:p>
            <a:pPr>
              <a:lnSpc>
                <a:spcPct val="90000"/>
              </a:lnSpc>
            </a:pPr>
            <a:r>
              <a:rPr lang="en-US" sz="2800"/>
              <a:t>Students increase their sense of social and civic responsibility</a:t>
            </a:r>
          </a:p>
          <a:p>
            <a:pPr>
              <a:lnSpc>
                <a:spcPct val="90000"/>
              </a:lnSpc>
            </a:pPr>
            <a:r>
              <a:rPr lang="en-US" sz="2800"/>
              <a:t>Students feel more committed to addressing the underlying problems behind social issues</a:t>
            </a:r>
          </a:p>
          <a:p>
            <a:pPr>
              <a:lnSpc>
                <a:spcPct val="90000"/>
              </a:lnSpc>
            </a:pPr>
            <a:r>
              <a:rPr lang="en-US" sz="2800"/>
              <a:t>Students understand problems in a more complex way and can imagine alternative solutions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Benefits </a:t>
            </a:r>
            <a:r>
              <a:rPr lang="en-US" dirty="0" smtClean="0"/>
              <a:t>to </a:t>
            </a:r>
            <a:r>
              <a:rPr lang="en-US" dirty="0"/>
              <a:t>Students</a:t>
            </a:r>
          </a:p>
        </p:txBody>
      </p:sp>
      <p:sp>
        <p:nvSpPr>
          <p:cNvPr id="90115" name="Rectangle 3"/>
          <p:cNvSpPr>
            <a:spLocks noGrp="1" noChangeArrowheads="1"/>
          </p:cNvSpPr>
          <p:nvPr>
            <p:ph idx="1"/>
          </p:nvPr>
        </p:nvSpPr>
        <p:spPr/>
        <p:txBody>
          <a:bodyPr/>
          <a:lstStyle/>
          <a:p>
            <a:r>
              <a:rPr lang="en-US"/>
              <a:t>Students demonstrate more sensitivity to how decisions are made and how institutional decisions affect people’s lives</a:t>
            </a:r>
          </a:p>
          <a:p>
            <a:r>
              <a:rPr lang="en-US"/>
              <a:t>Students learn to respect cultural differences</a:t>
            </a:r>
          </a:p>
          <a:p>
            <a:r>
              <a:rPr lang="en-US"/>
              <a:t>Students learn to work more collaboratively with other people on real problems</a:t>
            </a:r>
          </a:p>
          <a:p>
            <a:r>
              <a:rPr lang="en-US"/>
              <a:t>Students realize that they can make a difference.</a:t>
            </a:r>
          </a:p>
          <a:p>
            <a:pPr>
              <a:buFont typeface="Wingdings" pitchFamily="16" charset="2"/>
              <a:buNone/>
            </a:pP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t>Benefits to Institution</a:t>
            </a:r>
          </a:p>
        </p:txBody>
      </p:sp>
      <p:sp>
        <p:nvSpPr>
          <p:cNvPr id="18435" name="Content Placeholder 2"/>
          <p:cNvSpPr>
            <a:spLocks noGrp="1"/>
          </p:cNvSpPr>
          <p:nvPr>
            <p:ph idx="1"/>
          </p:nvPr>
        </p:nvSpPr>
        <p:spPr>
          <a:xfrm>
            <a:off x="457200" y="1570037"/>
            <a:ext cx="8229600" cy="4906963"/>
          </a:xfrm>
        </p:spPr>
        <p:txBody>
          <a:bodyPr>
            <a:normAutofit/>
          </a:bodyPr>
          <a:lstStyle/>
          <a:p>
            <a:pPr eaLnBrk="1" hangingPunct="1">
              <a:lnSpc>
                <a:spcPct val="80000"/>
              </a:lnSpc>
            </a:pPr>
            <a:r>
              <a:rPr lang="en-US" sz="2800" dirty="0" smtClean="0"/>
              <a:t>Facilitates teaching, research, and program development</a:t>
            </a:r>
          </a:p>
          <a:p>
            <a:pPr eaLnBrk="1" hangingPunct="1">
              <a:lnSpc>
                <a:spcPct val="80000"/>
              </a:lnSpc>
            </a:pPr>
            <a:r>
              <a:rPr lang="en-US" sz="2800" dirty="0" smtClean="0"/>
              <a:t>Increases institution’s awareness of societal issues as they relate to academic areas of interest</a:t>
            </a:r>
          </a:p>
          <a:p>
            <a:pPr eaLnBrk="1" hangingPunct="1">
              <a:lnSpc>
                <a:spcPct val="80000"/>
              </a:lnSpc>
            </a:pPr>
            <a:r>
              <a:rPr lang="en-US" sz="2800" dirty="0" smtClean="0"/>
              <a:t>Engages faculty and students in local and state community issues</a:t>
            </a:r>
          </a:p>
          <a:p>
            <a:pPr eaLnBrk="1" hangingPunct="1">
              <a:lnSpc>
                <a:spcPct val="80000"/>
              </a:lnSpc>
            </a:pPr>
            <a:r>
              <a:rPr lang="en-US" sz="2800" dirty="0" smtClean="0"/>
              <a:t>Provides opportunities to extend College’s knowledge and resources</a:t>
            </a:r>
          </a:p>
          <a:p>
            <a:pPr eaLnBrk="1" hangingPunct="1"/>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n-US" sz="4000"/>
              <a:t>What Americans Want from </a:t>
            </a:r>
            <a:br>
              <a:rPr lang="en-US" sz="4000"/>
            </a:br>
            <a:r>
              <a:rPr lang="en-US" sz="4000"/>
              <a:t>Public Education</a:t>
            </a:r>
          </a:p>
        </p:txBody>
      </p:sp>
      <p:sp>
        <p:nvSpPr>
          <p:cNvPr id="111619" name="Rectangle 3"/>
          <p:cNvSpPr>
            <a:spLocks noGrp="1" noChangeArrowheads="1"/>
          </p:cNvSpPr>
          <p:nvPr>
            <p:ph idx="1"/>
          </p:nvPr>
        </p:nvSpPr>
        <p:spPr>
          <a:xfrm>
            <a:off x="457200" y="1600200"/>
            <a:ext cx="7696200" cy="4873752"/>
          </a:xfrm>
        </p:spPr>
        <p:txBody>
          <a:bodyPr>
            <a:noAutofit/>
          </a:bodyPr>
          <a:lstStyle/>
          <a:p>
            <a:pPr>
              <a:lnSpc>
                <a:spcPct val="90000"/>
              </a:lnSpc>
              <a:buFont typeface="Wingdings" pitchFamily="16" charset="2"/>
              <a:buNone/>
            </a:pPr>
            <a:r>
              <a:rPr lang="en-US" sz="2200" dirty="0"/>
              <a:t>	In a survey of 1000 Americans, research found:</a:t>
            </a:r>
          </a:p>
          <a:p>
            <a:pPr lvl="1">
              <a:lnSpc>
                <a:spcPct val="90000"/>
              </a:lnSpc>
            </a:pPr>
            <a:r>
              <a:rPr lang="en-US" sz="2200" dirty="0"/>
              <a:t>94% agreed a good education is much more than just learning to read, write and do math, and</a:t>
            </a:r>
          </a:p>
          <a:p>
            <a:pPr lvl="1">
              <a:lnSpc>
                <a:spcPct val="90000"/>
              </a:lnSpc>
            </a:pPr>
            <a:r>
              <a:rPr lang="en-US" sz="2200" dirty="0"/>
              <a:t>89% agreed that schools need to teach in different ways to reach different types of students.</a:t>
            </a:r>
          </a:p>
          <a:p>
            <a:pPr lvl="1">
              <a:lnSpc>
                <a:spcPct val="90000"/>
              </a:lnSpc>
            </a:pPr>
            <a:r>
              <a:rPr lang="en-US" sz="2200" dirty="0"/>
              <a:t>When given a definition of service learning, 90% agreed they were likely to support it in their local public schools,</a:t>
            </a:r>
          </a:p>
          <a:p>
            <a:pPr lvl="1">
              <a:lnSpc>
                <a:spcPct val="90000"/>
              </a:lnSpc>
            </a:pPr>
            <a:r>
              <a:rPr lang="en-US" sz="2200" dirty="0"/>
              <a:t>90% said they were likely to support service learning if academic skills were tied to service, and</a:t>
            </a:r>
          </a:p>
          <a:p>
            <a:pPr lvl="1">
              <a:lnSpc>
                <a:spcPct val="90000"/>
              </a:lnSpc>
            </a:pPr>
            <a:r>
              <a:rPr lang="en-US" sz="2200" dirty="0"/>
              <a:t>90% agreed that service learning helps students build the skills they need to be successful later in life.</a:t>
            </a:r>
          </a:p>
          <a:p>
            <a:pPr marL="0" lvl="1" indent="0" algn="r">
              <a:lnSpc>
                <a:spcPct val="90000"/>
              </a:lnSpc>
              <a:buFont typeface="Wingdings" pitchFamily="16" charset="2"/>
              <a:buNone/>
            </a:pPr>
            <a:r>
              <a:rPr lang="en-US" sz="2200" dirty="0"/>
              <a:t>			</a:t>
            </a:r>
            <a:r>
              <a:rPr lang="en-US" sz="1600" dirty="0"/>
              <a:t>           (Roper Starch Worldwide for the W. K. Kellogg Foundation, 2000)</a:t>
            </a:r>
          </a:p>
          <a:p>
            <a:pPr>
              <a:lnSpc>
                <a:spcPct val="90000"/>
              </a:lnSpc>
              <a:buFont typeface="Wingdings" pitchFamily="16" charset="2"/>
              <a:buNone/>
            </a:pPr>
            <a:endParaRPr lang="en-US" sz="2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err="1" smtClean="0"/>
              <a:t>Dokumentasi</a:t>
            </a:r>
            <a:r>
              <a:rPr lang="en-US" dirty="0" smtClean="0"/>
              <a:t> </a:t>
            </a:r>
            <a:r>
              <a:rPr lang="en-US" dirty="0" err="1" smtClean="0"/>
              <a:t>Kegiatan</a:t>
            </a:r>
            <a:r>
              <a:rPr lang="en-US" dirty="0" smtClean="0"/>
              <a:t> SL</a:t>
            </a:r>
            <a:endParaRPr lang="id-ID" dirty="0"/>
          </a:p>
        </p:txBody>
      </p:sp>
      <p:pic>
        <p:nvPicPr>
          <p:cNvPr id="5" name="Picture 4" descr="sl-6.JPG"/>
          <p:cNvPicPr>
            <a:picLocks noChangeAspect="1"/>
          </p:cNvPicPr>
          <p:nvPr/>
        </p:nvPicPr>
        <p:blipFill>
          <a:blip r:embed="rId2" cstate="print"/>
          <a:stretch>
            <a:fillRect/>
          </a:stretch>
        </p:blipFill>
        <p:spPr>
          <a:xfrm>
            <a:off x="228600" y="1066800"/>
            <a:ext cx="4191000" cy="2590800"/>
          </a:xfrm>
          <a:prstGeom prst="rect">
            <a:avLst/>
          </a:prstGeom>
        </p:spPr>
      </p:pic>
      <p:pic>
        <p:nvPicPr>
          <p:cNvPr id="6" name="Picture 5" descr="DSC02893.JPG"/>
          <p:cNvPicPr>
            <a:picLocks noChangeAspect="1"/>
          </p:cNvPicPr>
          <p:nvPr/>
        </p:nvPicPr>
        <p:blipFill>
          <a:blip r:embed="rId3" cstate="print"/>
          <a:stretch>
            <a:fillRect/>
          </a:stretch>
        </p:blipFill>
        <p:spPr>
          <a:xfrm>
            <a:off x="4419600" y="1066800"/>
            <a:ext cx="4368800" cy="2590800"/>
          </a:xfrm>
          <a:prstGeom prst="rect">
            <a:avLst/>
          </a:prstGeom>
        </p:spPr>
      </p:pic>
      <p:sp>
        <p:nvSpPr>
          <p:cNvPr id="8" name="Title 1"/>
          <p:cNvSpPr txBox="1">
            <a:spLocks/>
          </p:cNvSpPr>
          <p:nvPr/>
        </p:nvSpPr>
        <p:spPr>
          <a:xfrm>
            <a:off x="4648200" y="4267200"/>
            <a:ext cx="3962400" cy="1676400"/>
          </a:xfrm>
          <a:prstGeom prst="rect">
            <a:avLst/>
          </a:prstGeom>
        </p:spPr>
        <p:txBody>
          <a:bodyPr vert="horz"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err="1" smtClean="0">
                <a:ln>
                  <a:noFill/>
                </a:ln>
                <a:solidFill>
                  <a:schemeClr val="tx2"/>
                </a:solidFill>
                <a:effectLst/>
                <a:uLnTx/>
                <a:uFillTx/>
                <a:latin typeface="+mj-lt"/>
                <a:ea typeface="+mj-ea"/>
                <a:cs typeface="+mj-cs"/>
              </a:rPr>
              <a:t>Kegiatan</a:t>
            </a:r>
            <a:r>
              <a:rPr kumimoji="0" lang="en-US" sz="3000" b="0" i="0" u="none" strike="noStrike" kern="1200" cap="small" spc="0" normalizeH="0" baseline="0" noProof="0" dirty="0" smtClean="0">
                <a:ln>
                  <a:noFill/>
                </a:ln>
                <a:solidFill>
                  <a:schemeClr val="tx2"/>
                </a:solidFill>
                <a:effectLst/>
                <a:uLnTx/>
                <a:uFillTx/>
                <a:latin typeface="+mj-lt"/>
                <a:ea typeface="+mj-ea"/>
                <a:cs typeface="+mj-cs"/>
              </a:rPr>
              <a:t> </a:t>
            </a:r>
            <a:r>
              <a:rPr kumimoji="0" lang="en-US" sz="3000" b="0" i="0" u="none" strike="noStrike" kern="1200" cap="small" spc="0" normalizeH="0" baseline="0" noProof="0" dirty="0" err="1" smtClean="0">
                <a:ln>
                  <a:noFill/>
                </a:ln>
                <a:solidFill>
                  <a:schemeClr val="tx2"/>
                </a:solidFill>
                <a:effectLst/>
                <a:uLnTx/>
                <a:uFillTx/>
                <a:latin typeface="+mj-lt"/>
                <a:ea typeface="+mj-ea"/>
                <a:cs typeface="+mj-cs"/>
              </a:rPr>
              <a:t>Membangun</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kumimoji="0" lang="en-US" sz="3000" b="0" i="0" u="none" strike="noStrike" kern="1200" cap="small" spc="0" normalizeH="0" noProof="0" dirty="0" err="1" smtClean="0">
                <a:ln>
                  <a:noFill/>
                </a:ln>
                <a:solidFill>
                  <a:schemeClr val="tx2"/>
                </a:solidFill>
                <a:effectLst/>
                <a:uLnTx/>
                <a:uFillTx/>
                <a:latin typeface="+mj-lt"/>
                <a:ea typeface="+mj-ea"/>
                <a:cs typeface="+mj-cs"/>
              </a:rPr>
              <a:t>Rumah</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kumimoji="0" lang="en-US" sz="3000" b="0" i="0" u="none" strike="noStrike" kern="1200" cap="small" spc="0" normalizeH="0" noProof="0" dirty="0" err="1" smtClean="0">
                <a:ln>
                  <a:noFill/>
                </a:ln>
                <a:solidFill>
                  <a:schemeClr val="tx2"/>
                </a:solidFill>
                <a:effectLst/>
                <a:uLnTx/>
                <a:uFillTx/>
                <a:latin typeface="+mj-lt"/>
                <a:ea typeface="+mj-ea"/>
                <a:cs typeface="+mj-cs"/>
              </a:rPr>
              <a:t>Sehat</a:t>
            </a:r>
            <a:endParaRPr kumimoji="0" lang="en-US" sz="3000" b="0" i="0" u="none" strike="noStrike" kern="1200" cap="small" spc="0" normalizeH="0" noProof="0" dirty="0" smtClean="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3000" cap="small" baseline="0" dirty="0" err="1" smtClean="0">
                <a:solidFill>
                  <a:schemeClr val="tx2"/>
                </a:solidFill>
                <a:latin typeface="+mj-lt"/>
                <a:ea typeface="+mj-ea"/>
                <a:cs typeface="+mj-cs"/>
              </a:rPr>
              <a:t>Kerjasama</a:t>
            </a:r>
            <a:r>
              <a:rPr lang="en-US" sz="3000" cap="small" dirty="0" smtClean="0">
                <a:solidFill>
                  <a:schemeClr val="tx2"/>
                </a:solidFill>
                <a:latin typeface="+mj-lt"/>
                <a:ea typeface="+mj-ea"/>
                <a:cs typeface="+mj-cs"/>
              </a:rPr>
              <a:t> </a:t>
            </a:r>
            <a:r>
              <a:rPr lang="en-US" sz="3000" cap="small" dirty="0" err="1" smtClean="0">
                <a:solidFill>
                  <a:schemeClr val="tx2"/>
                </a:solidFill>
                <a:latin typeface="+mj-lt"/>
                <a:ea typeface="+mj-ea"/>
                <a:cs typeface="+mj-cs"/>
              </a:rPr>
              <a:t>dengan</a:t>
            </a:r>
            <a:r>
              <a:rPr lang="en-US" sz="3000" cap="small" dirty="0" smtClean="0">
                <a:solidFill>
                  <a:schemeClr val="tx2"/>
                </a:solidFill>
                <a:latin typeface="+mj-lt"/>
                <a:ea typeface="+mj-ea"/>
                <a:cs typeface="+mj-cs"/>
              </a:rPr>
              <a:t> Habitat</a:t>
            </a:r>
            <a:endParaRPr kumimoji="0" lang="id-ID"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1026" name="Picture 2" descr="E:\Panduan SL untuk Jurusan\FOTO- SL\HABITAT-SL-2007\sl-2.JPG"/>
          <p:cNvPicPr>
            <a:picLocks noChangeAspect="1" noChangeArrowheads="1"/>
          </p:cNvPicPr>
          <p:nvPr/>
        </p:nvPicPr>
        <p:blipFill>
          <a:blip r:embed="rId4" cstate="print"/>
          <a:srcRect/>
          <a:stretch>
            <a:fillRect/>
          </a:stretch>
        </p:blipFill>
        <p:spPr bwMode="auto">
          <a:xfrm>
            <a:off x="228600" y="3657600"/>
            <a:ext cx="4191000" cy="29718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err="1" smtClean="0"/>
              <a:t>Dokumentasi</a:t>
            </a:r>
            <a:r>
              <a:rPr lang="en-US" dirty="0" smtClean="0"/>
              <a:t> </a:t>
            </a:r>
            <a:r>
              <a:rPr lang="en-US" dirty="0" err="1" smtClean="0"/>
              <a:t>Kegiatan</a:t>
            </a:r>
            <a:r>
              <a:rPr lang="en-US" dirty="0" smtClean="0"/>
              <a:t> SL</a:t>
            </a:r>
            <a:endParaRPr lang="id-ID" dirty="0"/>
          </a:p>
        </p:txBody>
      </p:sp>
      <p:sp>
        <p:nvSpPr>
          <p:cNvPr id="8" name="Title 1"/>
          <p:cNvSpPr txBox="1">
            <a:spLocks/>
          </p:cNvSpPr>
          <p:nvPr/>
        </p:nvSpPr>
        <p:spPr>
          <a:xfrm>
            <a:off x="4648200" y="4267200"/>
            <a:ext cx="3962400" cy="16764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err="1" smtClean="0">
                <a:ln>
                  <a:noFill/>
                </a:ln>
                <a:solidFill>
                  <a:schemeClr val="tx2"/>
                </a:solidFill>
                <a:effectLst/>
                <a:uLnTx/>
                <a:uFillTx/>
                <a:latin typeface="+mj-lt"/>
                <a:ea typeface="+mj-ea"/>
                <a:cs typeface="+mj-cs"/>
              </a:rPr>
              <a:t>Kegiatan</a:t>
            </a:r>
            <a:r>
              <a:rPr kumimoji="0" lang="en-US" sz="3000" b="0" i="0" u="none" strike="noStrike" kern="1200" cap="small" spc="0" normalizeH="0" baseline="0" noProof="0" dirty="0" smtClean="0">
                <a:ln>
                  <a:noFill/>
                </a:ln>
                <a:solidFill>
                  <a:schemeClr val="tx2"/>
                </a:solidFill>
                <a:effectLst/>
                <a:uLnTx/>
                <a:uFillTx/>
                <a:latin typeface="+mj-lt"/>
                <a:ea typeface="+mj-ea"/>
                <a:cs typeface="+mj-cs"/>
              </a:rPr>
              <a:t> </a:t>
            </a:r>
            <a:r>
              <a:rPr kumimoji="0" lang="en-US" sz="3000" b="0" i="0" u="none" strike="noStrike" kern="1200" cap="small" spc="0" normalizeH="0" baseline="0" noProof="0" dirty="0" err="1" smtClean="0">
                <a:ln>
                  <a:noFill/>
                </a:ln>
                <a:solidFill>
                  <a:schemeClr val="tx2"/>
                </a:solidFill>
                <a:effectLst/>
                <a:uLnTx/>
                <a:uFillTx/>
                <a:latin typeface="+mj-lt"/>
                <a:ea typeface="+mj-ea"/>
                <a:cs typeface="+mj-cs"/>
              </a:rPr>
              <a:t>Desain</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kumimoji="0" lang="en-US" sz="3000" b="0" i="0" u="none" strike="noStrike" kern="1200" cap="small" spc="0" normalizeH="0" noProof="0" dirty="0" err="1" smtClean="0">
                <a:ln>
                  <a:noFill/>
                </a:ln>
                <a:solidFill>
                  <a:schemeClr val="tx2"/>
                </a:solidFill>
                <a:effectLst/>
                <a:uLnTx/>
                <a:uFillTx/>
                <a:latin typeface="+mj-lt"/>
                <a:ea typeface="+mj-ea"/>
                <a:cs typeface="+mj-cs"/>
              </a:rPr>
              <a:t>Kemasan</a:t>
            </a:r>
            <a:r>
              <a:rPr kumimoji="0" lang="en-US" sz="3000" b="0" i="0" u="none" strike="noStrike" kern="1200" cap="small" spc="0" normalizeH="0" noProof="0" dirty="0" smtClean="0">
                <a:ln>
                  <a:noFill/>
                </a:ln>
                <a:solidFill>
                  <a:schemeClr val="tx2"/>
                </a:solidFill>
                <a:effectLst/>
                <a:uLnTx/>
                <a:uFillTx/>
                <a:latin typeface="+mj-lt"/>
                <a:ea typeface="+mj-ea"/>
                <a:cs typeface="+mj-cs"/>
              </a:rPr>
              <a:t> UMKM </a:t>
            </a:r>
            <a:r>
              <a:rPr kumimoji="0" lang="en-US" sz="3000" b="0" i="0" u="none" strike="noStrike" kern="1200" cap="small" spc="0" normalizeH="0" noProof="0" dirty="0" err="1" smtClean="0">
                <a:ln>
                  <a:noFill/>
                </a:ln>
                <a:solidFill>
                  <a:schemeClr val="tx2"/>
                </a:solidFill>
                <a:effectLst/>
                <a:uLnTx/>
                <a:uFillTx/>
                <a:latin typeface="+mj-lt"/>
                <a:ea typeface="+mj-ea"/>
                <a:cs typeface="+mj-cs"/>
              </a:rPr>
              <a:t>di</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kumimoji="0" lang="en-US" sz="3000" b="0" i="0" u="none" strike="noStrike" kern="1200" cap="small" spc="0" normalizeH="0" noProof="0" dirty="0" err="1" smtClean="0">
                <a:ln>
                  <a:noFill/>
                </a:ln>
                <a:solidFill>
                  <a:schemeClr val="tx2"/>
                </a:solidFill>
                <a:effectLst/>
                <a:uLnTx/>
                <a:uFillTx/>
                <a:latin typeface="+mj-lt"/>
                <a:ea typeface="+mj-ea"/>
                <a:cs typeface="+mj-cs"/>
              </a:rPr>
              <a:t>Kec</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kumimoji="0" lang="en-US" sz="3000" b="0" i="0" u="none" strike="noStrike" kern="1200" cap="small" spc="0" normalizeH="0" noProof="0" dirty="0" err="1" smtClean="0">
                <a:ln>
                  <a:noFill/>
                </a:ln>
                <a:solidFill>
                  <a:schemeClr val="tx2"/>
                </a:solidFill>
                <a:effectLst/>
                <a:uLnTx/>
                <a:uFillTx/>
                <a:latin typeface="+mj-lt"/>
                <a:ea typeface="+mj-ea"/>
                <a:cs typeface="+mj-cs"/>
              </a:rPr>
              <a:t>Rungkut</a:t>
            </a:r>
            <a:endParaRPr kumimoji="0" lang="en-US" sz="3000" b="0" i="0" u="none" strike="noStrike" kern="1200" cap="small" spc="0" normalizeH="0" noProof="0" dirty="0" smtClean="0">
              <a:ln>
                <a:noFill/>
              </a:ln>
              <a:solidFill>
                <a:schemeClr val="tx2"/>
              </a:solidFill>
              <a:effectLst/>
              <a:uLnTx/>
              <a:uFillTx/>
              <a:latin typeface="+mj-lt"/>
              <a:ea typeface="+mj-ea"/>
              <a:cs typeface="+mj-cs"/>
            </a:endParaRPr>
          </a:p>
        </p:txBody>
      </p:sp>
      <p:pic>
        <p:nvPicPr>
          <p:cNvPr id="7" name="Picture 6" descr="100_4274.JPG"/>
          <p:cNvPicPr>
            <a:picLocks noChangeAspect="1"/>
          </p:cNvPicPr>
          <p:nvPr/>
        </p:nvPicPr>
        <p:blipFill>
          <a:blip r:embed="rId2" cstate="print"/>
          <a:stretch>
            <a:fillRect/>
          </a:stretch>
        </p:blipFill>
        <p:spPr>
          <a:xfrm>
            <a:off x="533400" y="990600"/>
            <a:ext cx="3810000" cy="2667000"/>
          </a:xfrm>
          <a:prstGeom prst="rect">
            <a:avLst/>
          </a:prstGeom>
        </p:spPr>
      </p:pic>
      <p:pic>
        <p:nvPicPr>
          <p:cNvPr id="9" name="Picture 8" descr="100_4264.JPG"/>
          <p:cNvPicPr>
            <a:picLocks noChangeAspect="1"/>
          </p:cNvPicPr>
          <p:nvPr/>
        </p:nvPicPr>
        <p:blipFill>
          <a:blip r:embed="rId3" cstate="print"/>
          <a:stretch>
            <a:fillRect/>
          </a:stretch>
        </p:blipFill>
        <p:spPr>
          <a:xfrm>
            <a:off x="4343400" y="990600"/>
            <a:ext cx="4114800" cy="2667000"/>
          </a:xfrm>
          <a:prstGeom prst="rect">
            <a:avLst/>
          </a:prstGeom>
        </p:spPr>
      </p:pic>
      <p:pic>
        <p:nvPicPr>
          <p:cNvPr id="10" name="Picture 9" descr="100_4261.JPG"/>
          <p:cNvPicPr>
            <a:picLocks noChangeAspect="1"/>
          </p:cNvPicPr>
          <p:nvPr/>
        </p:nvPicPr>
        <p:blipFill>
          <a:blip r:embed="rId4" cstate="print"/>
          <a:stretch>
            <a:fillRect/>
          </a:stretch>
        </p:blipFill>
        <p:spPr>
          <a:xfrm>
            <a:off x="533400" y="3657600"/>
            <a:ext cx="3810000" cy="286893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err="1" smtClean="0"/>
              <a:t>Dokumentasi</a:t>
            </a:r>
            <a:r>
              <a:rPr lang="en-US" dirty="0" smtClean="0"/>
              <a:t> </a:t>
            </a:r>
            <a:r>
              <a:rPr lang="en-US" dirty="0" err="1" smtClean="0"/>
              <a:t>Kegiatan</a:t>
            </a:r>
            <a:r>
              <a:rPr lang="en-US" dirty="0" smtClean="0"/>
              <a:t> SL</a:t>
            </a:r>
            <a:endParaRPr lang="id-ID" dirty="0"/>
          </a:p>
        </p:txBody>
      </p:sp>
      <p:sp>
        <p:nvSpPr>
          <p:cNvPr id="8" name="Title 1"/>
          <p:cNvSpPr txBox="1">
            <a:spLocks/>
          </p:cNvSpPr>
          <p:nvPr/>
        </p:nvSpPr>
        <p:spPr>
          <a:xfrm>
            <a:off x="4800600" y="4267200"/>
            <a:ext cx="3810000" cy="16764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err="1" smtClean="0">
                <a:ln>
                  <a:noFill/>
                </a:ln>
                <a:solidFill>
                  <a:schemeClr val="tx2"/>
                </a:solidFill>
                <a:effectLst/>
                <a:uLnTx/>
                <a:uFillTx/>
                <a:latin typeface="+mj-lt"/>
                <a:ea typeface="+mj-ea"/>
                <a:cs typeface="+mj-cs"/>
              </a:rPr>
              <a:t>Kegiatan</a:t>
            </a:r>
            <a:r>
              <a:rPr kumimoji="0" lang="en-US" sz="3000" b="0" i="0" u="none" strike="noStrike" kern="1200" cap="small" spc="0" normalizeH="0" baseline="0" noProof="0" dirty="0" smtClean="0">
                <a:ln>
                  <a:noFill/>
                </a:ln>
                <a:solidFill>
                  <a:schemeClr val="tx2"/>
                </a:solidFill>
                <a:effectLst/>
                <a:uLnTx/>
                <a:uFillTx/>
                <a:latin typeface="+mj-lt"/>
                <a:ea typeface="+mj-ea"/>
                <a:cs typeface="+mj-cs"/>
              </a:rPr>
              <a:t> </a:t>
            </a:r>
            <a:r>
              <a:rPr kumimoji="0" lang="en-US" sz="3000" b="0" i="0" u="none" strike="noStrike" kern="1200" cap="small" spc="0" normalizeH="0" baseline="0" noProof="0" dirty="0" err="1" smtClean="0">
                <a:ln>
                  <a:noFill/>
                </a:ln>
                <a:solidFill>
                  <a:schemeClr val="tx2"/>
                </a:solidFill>
                <a:effectLst/>
                <a:uLnTx/>
                <a:uFillTx/>
                <a:latin typeface="+mj-lt"/>
                <a:ea typeface="+mj-ea"/>
                <a:cs typeface="+mj-cs"/>
              </a:rPr>
              <a:t>Macaki</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kumimoji="0" lang="en-US" sz="3000" b="0" i="0" u="none" strike="noStrike" kern="1200" cap="small" spc="0" normalizeH="0" noProof="0" dirty="0" err="1" smtClean="0">
                <a:ln>
                  <a:noFill/>
                </a:ln>
                <a:solidFill>
                  <a:schemeClr val="tx2"/>
                </a:solidFill>
                <a:effectLst/>
                <a:uLnTx/>
                <a:uFillTx/>
                <a:latin typeface="+mj-lt"/>
                <a:ea typeface="+mj-ea"/>
                <a:cs typeface="+mj-cs"/>
              </a:rPr>
              <a:t>Kam</a:t>
            </a:r>
            <a:r>
              <a:rPr lang="en-US" sz="3000" cap="small" dirty="0" err="1" smtClean="0">
                <a:solidFill>
                  <a:schemeClr val="tx2"/>
                </a:solidFill>
                <a:latin typeface="+mj-lt"/>
                <a:ea typeface="+mj-ea"/>
                <a:cs typeface="+mj-cs"/>
              </a:rPr>
              <a:t>pung</a:t>
            </a:r>
            <a:r>
              <a:rPr lang="en-US" sz="3000" cap="small" dirty="0" smtClean="0">
                <a:solidFill>
                  <a:schemeClr val="tx2"/>
                </a:solidFill>
                <a:latin typeface="+mj-lt"/>
                <a:ea typeface="+mj-ea"/>
                <a:cs typeface="+mj-cs"/>
              </a:rPr>
              <a:t> </a:t>
            </a:r>
            <a:r>
              <a:rPr lang="en-US" sz="3000" cap="small" dirty="0" err="1" smtClean="0">
                <a:solidFill>
                  <a:schemeClr val="tx2"/>
                </a:solidFill>
                <a:latin typeface="+mj-lt"/>
                <a:ea typeface="+mj-ea"/>
                <a:cs typeface="+mj-cs"/>
              </a:rPr>
              <a:t>di</a:t>
            </a:r>
            <a:r>
              <a:rPr lang="en-US" sz="3000" cap="small" dirty="0" smtClean="0">
                <a:solidFill>
                  <a:schemeClr val="tx2"/>
                </a:solidFill>
                <a:latin typeface="+mj-lt"/>
                <a:ea typeface="+mj-ea"/>
                <a:cs typeface="+mj-cs"/>
              </a:rPr>
              <a:t> </a:t>
            </a:r>
            <a:r>
              <a:rPr lang="en-US" sz="3000" cap="small" dirty="0" err="1" smtClean="0">
                <a:solidFill>
                  <a:schemeClr val="tx2"/>
                </a:solidFill>
                <a:latin typeface="+mj-lt"/>
                <a:ea typeface="+mj-ea"/>
                <a:cs typeface="+mj-cs"/>
              </a:rPr>
              <a:t>Siwalankerto</a:t>
            </a:r>
            <a:endParaRPr kumimoji="0" lang="en-US" sz="3000" b="0" i="0" u="none" strike="noStrike" kern="1200" cap="small" spc="0" normalizeH="0" noProof="0" dirty="0" smtClean="0">
              <a:ln>
                <a:noFill/>
              </a:ln>
              <a:solidFill>
                <a:schemeClr val="tx2"/>
              </a:solidFill>
              <a:effectLst/>
              <a:uLnTx/>
              <a:uFillTx/>
              <a:latin typeface="+mj-lt"/>
              <a:ea typeface="+mj-ea"/>
              <a:cs typeface="+mj-cs"/>
            </a:endParaRPr>
          </a:p>
        </p:txBody>
      </p:sp>
      <p:pic>
        <p:nvPicPr>
          <p:cNvPr id="12" name="Picture 11" descr="DSCN5100.JPG"/>
          <p:cNvPicPr>
            <a:picLocks noChangeAspect="1"/>
          </p:cNvPicPr>
          <p:nvPr/>
        </p:nvPicPr>
        <p:blipFill>
          <a:blip r:embed="rId2" cstate="print"/>
          <a:stretch>
            <a:fillRect/>
          </a:stretch>
        </p:blipFill>
        <p:spPr>
          <a:xfrm>
            <a:off x="152400" y="3810000"/>
            <a:ext cx="4495800" cy="2819400"/>
          </a:xfrm>
          <a:prstGeom prst="rect">
            <a:avLst/>
          </a:prstGeom>
        </p:spPr>
      </p:pic>
      <p:pic>
        <p:nvPicPr>
          <p:cNvPr id="13" name="Picture 12" descr="DSCN5109.JPG"/>
          <p:cNvPicPr>
            <a:picLocks noChangeAspect="1"/>
          </p:cNvPicPr>
          <p:nvPr/>
        </p:nvPicPr>
        <p:blipFill>
          <a:blip r:embed="rId3" cstate="print"/>
          <a:stretch>
            <a:fillRect/>
          </a:stretch>
        </p:blipFill>
        <p:spPr>
          <a:xfrm>
            <a:off x="4622800" y="990600"/>
            <a:ext cx="3987800" cy="2819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dirty="0" smtClean="0">
                <a:solidFill>
                  <a:schemeClr val="accent2"/>
                </a:solidFill>
              </a:rPr>
              <a:t>Volunteerism</a:t>
            </a:r>
          </a:p>
        </p:txBody>
      </p:sp>
      <p:sp>
        <p:nvSpPr>
          <p:cNvPr id="8195" name="Content Placeholder 2"/>
          <p:cNvSpPr>
            <a:spLocks noGrp="1"/>
          </p:cNvSpPr>
          <p:nvPr>
            <p:ph sz="quarter" idx="1"/>
          </p:nvPr>
        </p:nvSpPr>
        <p:spPr/>
        <p:txBody>
          <a:bodyPr/>
          <a:lstStyle/>
          <a:p>
            <a:pPr eaLnBrk="1" hangingPunct="1">
              <a:buNone/>
            </a:pPr>
            <a:r>
              <a:rPr lang="en-US" dirty="0" smtClean="0"/>
              <a:t>	Volunteerism refers to people who of their own free will and without pay, perform some service or good work (such as with charitable institutions or community agencies).   Many of you may have volunteered while growing up through scouting, church youth groups or other organizations.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dirty="0" smtClean="0">
                <a:solidFill>
                  <a:schemeClr val="accent2"/>
                </a:solidFill>
              </a:rPr>
              <a:t>Community Service</a:t>
            </a:r>
          </a:p>
        </p:txBody>
      </p:sp>
      <p:sp>
        <p:nvSpPr>
          <p:cNvPr id="9219" name="Content Placeholder 2"/>
          <p:cNvSpPr>
            <a:spLocks noGrp="1"/>
          </p:cNvSpPr>
          <p:nvPr>
            <p:ph sz="quarter" idx="1"/>
          </p:nvPr>
        </p:nvSpPr>
        <p:spPr>
          <a:xfrm>
            <a:off x="457200" y="1447800"/>
            <a:ext cx="8229600" cy="4953000"/>
          </a:xfrm>
        </p:spPr>
        <p:txBody>
          <a:bodyPr>
            <a:normAutofit lnSpcReduction="10000"/>
          </a:bodyPr>
          <a:lstStyle/>
          <a:p>
            <a:r>
              <a:rPr lang="en-US" sz="3000" dirty="0" smtClean="0"/>
              <a:t>Community service is a form of volunteerism.  </a:t>
            </a:r>
          </a:p>
          <a:p>
            <a:r>
              <a:rPr lang="en-US" sz="3000" dirty="0" smtClean="0"/>
              <a:t>The important point here is that the community service is done within in a defined community.  </a:t>
            </a:r>
          </a:p>
          <a:p>
            <a:r>
              <a:rPr lang="en-US" sz="3000" dirty="0" smtClean="0"/>
              <a:t>Some examples could include:  your classroom, your school, the town where your students live their city, etc.  There does not have to be an intentional attach to learning; the emphasis is placed strictly on the service that is performed.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b="1" smtClean="0">
                <a:solidFill>
                  <a:schemeClr val="accent2"/>
                </a:solidFill>
              </a:rPr>
              <a:t>Internships</a:t>
            </a:r>
          </a:p>
        </p:txBody>
      </p:sp>
      <p:sp>
        <p:nvSpPr>
          <p:cNvPr id="10243" name="Content Placeholder 2"/>
          <p:cNvSpPr>
            <a:spLocks noGrp="1"/>
          </p:cNvSpPr>
          <p:nvPr>
            <p:ph sz="quarter" idx="1"/>
          </p:nvPr>
        </p:nvSpPr>
        <p:spPr/>
        <p:txBody>
          <a:bodyPr/>
          <a:lstStyle/>
          <a:p>
            <a:pPr eaLnBrk="1" hangingPunct="1"/>
            <a:r>
              <a:rPr lang="en-US" sz="3000" dirty="0" smtClean="0"/>
              <a:t>Student the primary beneficiary</a:t>
            </a:r>
          </a:p>
          <a:p>
            <a:pPr eaLnBrk="1" hangingPunct="1"/>
            <a:r>
              <a:rPr lang="en-US" sz="3000" dirty="0" smtClean="0"/>
              <a:t>Focus on student learning</a:t>
            </a:r>
          </a:p>
          <a:p>
            <a:pPr lvl="1" eaLnBrk="1" hangingPunct="1"/>
            <a:r>
              <a:rPr lang="en-US" sz="2800" dirty="0" smtClean="0"/>
              <a:t>Goal is to acquire skills and knowledge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smtClean="0">
                <a:solidFill>
                  <a:schemeClr val="accent2"/>
                </a:solidFill>
              </a:rPr>
              <a:t>Field Education</a:t>
            </a:r>
          </a:p>
        </p:txBody>
      </p:sp>
      <p:sp>
        <p:nvSpPr>
          <p:cNvPr id="11267" name="Content Placeholder 2"/>
          <p:cNvSpPr>
            <a:spLocks noGrp="1"/>
          </p:cNvSpPr>
          <p:nvPr>
            <p:ph sz="quarter" idx="1"/>
          </p:nvPr>
        </p:nvSpPr>
        <p:spPr/>
        <p:txBody>
          <a:bodyPr>
            <a:normAutofit/>
          </a:bodyPr>
          <a:lstStyle/>
          <a:p>
            <a:pPr eaLnBrk="1" hangingPunct="1"/>
            <a:r>
              <a:rPr lang="en-US" sz="3000" dirty="0" smtClean="0"/>
              <a:t>Service activities related to but not fully integrated into academics</a:t>
            </a:r>
          </a:p>
          <a:p>
            <a:pPr eaLnBrk="1" hangingPunct="1"/>
            <a:r>
              <a:rPr lang="en-US" sz="3000" dirty="0" smtClean="0"/>
              <a:t>Focus on maximizing student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1266</TotalTime>
  <Words>1928</Words>
  <Application>Microsoft Office PowerPoint</Application>
  <PresentationFormat>On-screen Show (4:3)</PresentationFormat>
  <Paragraphs>299</Paragraphs>
  <Slides>57</Slides>
  <Notes>0</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Oriel</vt:lpstr>
      <vt:lpstr>Solstice</vt:lpstr>
      <vt:lpstr> Service-Learning Program at Petra Christian University</vt:lpstr>
      <vt:lpstr>Why should be Service-Learning?</vt:lpstr>
      <vt:lpstr>Why should be Service-Learning?</vt:lpstr>
      <vt:lpstr> Service and Learning Typology Sygmon, 1994 </vt:lpstr>
      <vt:lpstr>Experiential Learning Continuum </vt:lpstr>
      <vt:lpstr>Volunteerism</vt:lpstr>
      <vt:lpstr>Community Service</vt:lpstr>
      <vt:lpstr>Internships</vt:lpstr>
      <vt:lpstr>Field Education</vt:lpstr>
      <vt:lpstr>What is Service-Learning?</vt:lpstr>
      <vt:lpstr>Service-Learning</vt:lpstr>
      <vt:lpstr>Graduation Requirement </vt:lpstr>
      <vt:lpstr>Types of Service-Learning (SL)</vt:lpstr>
      <vt:lpstr>Requirement for Service-learning </vt:lpstr>
      <vt:lpstr>Packaging Design Course</vt:lpstr>
      <vt:lpstr>Elements of Service-Learning</vt:lpstr>
      <vt:lpstr>Preparation</vt:lpstr>
      <vt:lpstr>Action</vt:lpstr>
      <vt:lpstr>Reflection</vt:lpstr>
      <vt:lpstr>Slide 20</vt:lpstr>
      <vt:lpstr>Students’ Reflections</vt:lpstr>
      <vt:lpstr>Students’ Reflections</vt:lpstr>
      <vt:lpstr>Panduan Refleksi</vt:lpstr>
      <vt:lpstr>Panduan Refleksi</vt:lpstr>
      <vt:lpstr>Panduan Refleksi</vt:lpstr>
      <vt:lpstr>Panduan Refleksi</vt:lpstr>
      <vt:lpstr>Celebration/Demonstration</vt:lpstr>
      <vt:lpstr>Other Important Elements</vt:lpstr>
      <vt:lpstr>Participant Voice</vt:lpstr>
      <vt:lpstr>Genuine Need</vt:lpstr>
      <vt:lpstr>Connection to Learning</vt:lpstr>
      <vt:lpstr>Partnerships</vt:lpstr>
      <vt:lpstr>Connecting Service-Learning</vt:lpstr>
      <vt:lpstr>Start With The Learning</vt:lpstr>
      <vt:lpstr>Start With The Service</vt:lpstr>
      <vt:lpstr>The Curriculum Connection</vt:lpstr>
      <vt:lpstr>The Curriculum Connection</vt:lpstr>
      <vt:lpstr>Service Learning examples </vt:lpstr>
      <vt:lpstr>Service Learning examples </vt:lpstr>
      <vt:lpstr>Service Learning examples </vt:lpstr>
      <vt:lpstr>Service Learning examples </vt:lpstr>
      <vt:lpstr>Service Learning examples </vt:lpstr>
      <vt:lpstr>Service Learning examples 11-12</vt:lpstr>
      <vt:lpstr>Service Learning examples 13-14</vt:lpstr>
      <vt:lpstr>Slide 45</vt:lpstr>
      <vt:lpstr>Penghargaan  utk Mahasiswa</vt:lpstr>
      <vt:lpstr>Penghargaan utk Dosen</vt:lpstr>
      <vt:lpstr>Why Service-Learning</vt:lpstr>
      <vt:lpstr>Potential Outcomes of Involvement in Service Learning</vt:lpstr>
      <vt:lpstr>Benefits to Community</vt:lpstr>
      <vt:lpstr>Benefits to Students</vt:lpstr>
      <vt:lpstr>Benefits to Students</vt:lpstr>
      <vt:lpstr>Benefits to Institution</vt:lpstr>
      <vt:lpstr>What Americans Want from  Public Education</vt:lpstr>
      <vt:lpstr>Dokumentasi Kegiatan SL</vt:lpstr>
      <vt:lpstr>Dokumentasi Kegiatan SL</vt:lpstr>
      <vt:lpstr>Dokumentasi Kegiatan SL</vt:lpstr>
    </vt:vector>
  </TitlesOfParts>
  <Company>University of Vermont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 I. Ashman</dc:creator>
  <cp:lastModifiedBy>ka-ppm</cp:lastModifiedBy>
  <cp:revision>157</cp:revision>
  <dcterms:created xsi:type="dcterms:W3CDTF">2007-11-28T21:40:46Z</dcterms:created>
  <dcterms:modified xsi:type="dcterms:W3CDTF">2014-02-07T02:22:09Z</dcterms:modified>
</cp:coreProperties>
</file>