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handoutMasterIdLst>
    <p:handoutMasterId r:id="rId40"/>
  </p:handoutMasterIdLst>
  <p:sldIdLst>
    <p:sldId id="256" r:id="rId2"/>
    <p:sldId id="358" r:id="rId3"/>
    <p:sldId id="359" r:id="rId4"/>
    <p:sldId id="277" r:id="rId5"/>
    <p:sldId id="258" r:id="rId6"/>
    <p:sldId id="278" r:id="rId7"/>
    <p:sldId id="279" r:id="rId8"/>
    <p:sldId id="280" r:id="rId9"/>
    <p:sldId id="281" r:id="rId10"/>
    <p:sldId id="353" r:id="rId11"/>
    <p:sldId id="282" r:id="rId12"/>
    <p:sldId id="360" r:id="rId13"/>
    <p:sldId id="361" r:id="rId14"/>
    <p:sldId id="362" r:id="rId15"/>
    <p:sldId id="363" r:id="rId16"/>
    <p:sldId id="286" r:id="rId17"/>
    <p:sldId id="287" r:id="rId18"/>
    <p:sldId id="288" r:id="rId19"/>
    <p:sldId id="289" r:id="rId20"/>
    <p:sldId id="332" r:id="rId21"/>
    <p:sldId id="330" r:id="rId22"/>
    <p:sldId id="331" r:id="rId23"/>
    <p:sldId id="354" r:id="rId24"/>
    <p:sldId id="355" r:id="rId25"/>
    <p:sldId id="356" r:id="rId26"/>
    <p:sldId id="357" r:id="rId27"/>
    <p:sldId id="338" r:id="rId28"/>
    <p:sldId id="345" r:id="rId29"/>
    <p:sldId id="290" r:id="rId30"/>
    <p:sldId id="292" r:id="rId31"/>
    <p:sldId id="293" r:id="rId32"/>
    <p:sldId id="294" r:id="rId33"/>
    <p:sldId id="295" r:id="rId34"/>
    <p:sldId id="296" r:id="rId35"/>
    <p:sldId id="340" r:id="rId36"/>
    <p:sldId id="341" r:id="rId37"/>
    <p:sldId id="342" r:id="rId38"/>
    <p:sldId id="343" r:id="rId3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AA8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2ADD1-D59A-4162-BB2F-388F0E9F5096}" type="doc">
      <dgm:prSet loTypeId="urn:microsoft.com/office/officeart/2005/8/layout/process2" loCatId="process" qsTypeId="urn:microsoft.com/office/officeart/2005/8/quickstyle/simple1" qsCatId="simple" csTypeId="urn:microsoft.com/office/officeart/2005/8/colors/colorful2" csCatId="colorful" phldr="1"/>
      <dgm:spPr/>
    </dgm:pt>
    <dgm:pt modelId="{B16C0F0E-56E0-4179-A145-162B3E78D938}">
      <dgm:prSet phldrT="[Text]" custT="1"/>
      <dgm:spPr/>
      <dgm:t>
        <a:bodyPr/>
        <a:lstStyle/>
        <a:p>
          <a:r>
            <a:rPr lang="en-US" sz="2000" dirty="0" smtClean="0"/>
            <a:t>Vision:</a:t>
          </a:r>
        </a:p>
        <a:p>
          <a:r>
            <a:rPr lang="en-US" sz="2000" dirty="0" smtClean="0"/>
            <a:t>To be a caring and global university that is committed to Christian values</a:t>
          </a:r>
          <a:endParaRPr lang="en-US" sz="2000" dirty="0"/>
        </a:p>
      </dgm:t>
    </dgm:pt>
    <dgm:pt modelId="{53F82AC4-D2DB-4117-A905-0B41D5A11E30}" type="parTrans" cxnId="{817DC14F-E1A6-4A45-A134-EDD7DDFA60FB}">
      <dgm:prSet/>
      <dgm:spPr/>
      <dgm:t>
        <a:bodyPr/>
        <a:lstStyle/>
        <a:p>
          <a:endParaRPr lang="en-US"/>
        </a:p>
      </dgm:t>
    </dgm:pt>
    <dgm:pt modelId="{266E6C66-2C9D-46B0-99C5-827F51A499CA}" type="sibTrans" cxnId="{817DC14F-E1A6-4A45-A134-EDD7DDFA60FB}">
      <dgm:prSet/>
      <dgm:spPr/>
      <dgm:t>
        <a:bodyPr/>
        <a:lstStyle/>
        <a:p>
          <a:endParaRPr lang="en-US"/>
        </a:p>
      </dgm:t>
    </dgm:pt>
    <dgm:pt modelId="{21202AD9-3DA0-4C10-B597-2DA3FDDD328B}">
      <dgm:prSet phldrT="[Text]" custT="1"/>
      <dgm:spPr/>
      <dgm:t>
        <a:bodyPr/>
        <a:lstStyle/>
        <a:p>
          <a:r>
            <a:rPr lang="en-US" sz="2000" dirty="0" smtClean="0"/>
            <a:t>LIGHT value:</a:t>
          </a:r>
        </a:p>
        <a:p>
          <a:r>
            <a:rPr lang="en-US" sz="2000" dirty="0" smtClean="0"/>
            <a:t>Love – is the spirit of caring</a:t>
          </a:r>
        </a:p>
        <a:p>
          <a:r>
            <a:rPr lang="en-US" sz="2000" dirty="0" smtClean="0"/>
            <a:t>Integrity – is character in action</a:t>
          </a:r>
        </a:p>
        <a:p>
          <a:r>
            <a:rPr lang="en-US" sz="2000" dirty="0" smtClean="0"/>
            <a:t>Growth – is the fruit of holistic learning</a:t>
          </a:r>
        </a:p>
        <a:p>
          <a:r>
            <a:rPr lang="en-US" sz="2000" dirty="0" smtClean="0"/>
            <a:t>Humility – is the beginning of wisdom</a:t>
          </a:r>
        </a:p>
        <a:p>
          <a:r>
            <a:rPr lang="en-US" sz="2000" dirty="0" smtClean="0"/>
            <a:t>Truth – is the basis of true life</a:t>
          </a:r>
        </a:p>
      </dgm:t>
    </dgm:pt>
    <dgm:pt modelId="{9595580A-5CC6-42FC-B63A-4E002683545A}" type="parTrans" cxnId="{C9ABFE00-EFE3-4613-80A4-CD5EC248FA34}">
      <dgm:prSet/>
      <dgm:spPr/>
      <dgm:t>
        <a:bodyPr/>
        <a:lstStyle/>
        <a:p>
          <a:endParaRPr lang="en-US"/>
        </a:p>
      </dgm:t>
    </dgm:pt>
    <dgm:pt modelId="{F88CDBE6-C0FB-4816-B93B-E8C41E58B78A}" type="sibTrans" cxnId="{C9ABFE00-EFE3-4613-80A4-CD5EC248FA34}">
      <dgm:prSet/>
      <dgm:spPr/>
      <dgm:t>
        <a:bodyPr/>
        <a:lstStyle/>
        <a:p>
          <a:endParaRPr lang="en-US"/>
        </a:p>
      </dgm:t>
    </dgm:pt>
    <dgm:pt modelId="{177B095B-7C96-4B17-9CE1-81D5229BCB21}">
      <dgm:prSet phldrT="[Text]" custT="1"/>
      <dgm:spPr/>
      <dgm:t>
        <a:bodyPr/>
        <a:lstStyle/>
        <a:p>
          <a:r>
            <a:rPr lang="en-US" sz="2000" dirty="0" smtClean="0"/>
            <a:t>Profile of Alumni:</a:t>
          </a:r>
        </a:p>
        <a:p>
          <a:r>
            <a:rPr lang="en-US" sz="2000" dirty="0" smtClean="0"/>
            <a:t>Academic excellence, Emotional excellence, and Spiritual excellence</a:t>
          </a:r>
          <a:endParaRPr lang="en-US" sz="2000" dirty="0"/>
        </a:p>
      </dgm:t>
    </dgm:pt>
    <dgm:pt modelId="{B6DCBFC0-3373-4AA8-9094-660948CA3281}" type="parTrans" cxnId="{9B644D47-0287-4026-9C02-76047A4293F2}">
      <dgm:prSet/>
      <dgm:spPr/>
      <dgm:t>
        <a:bodyPr/>
        <a:lstStyle/>
        <a:p>
          <a:endParaRPr lang="en-US"/>
        </a:p>
      </dgm:t>
    </dgm:pt>
    <dgm:pt modelId="{93FA25FD-CC7F-4633-B88A-A16A2CDED707}" type="sibTrans" cxnId="{9B644D47-0287-4026-9C02-76047A4293F2}">
      <dgm:prSet/>
      <dgm:spPr/>
      <dgm:t>
        <a:bodyPr/>
        <a:lstStyle/>
        <a:p>
          <a:endParaRPr lang="en-US"/>
        </a:p>
      </dgm:t>
    </dgm:pt>
    <dgm:pt modelId="{B46CD5CB-CD36-4316-AE4E-ECC1BE7E7D9C}" type="pres">
      <dgm:prSet presAssocID="{5B82ADD1-D59A-4162-BB2F-388F0E9F5096}" presName="linearFlow" presStyleCnt="0">
        <dgm:presLayoutVars>
          <dgm:resizeHandles val="exact"/>
        </dgm:presLayoutVars>
      </dgm:prSet>
      <dgm:spPr/>
    </dgm:pt>
    <dgm:pt modelId="{FEC24E53-5A0E-4642-8862-956027E3EC8B}" type="pres">
      <dgm:prSet presAssocID="{B16C0F0E-56E0-4179-A145-162B3E78D938}" presName="node" presStyleLbl="node1" presStyleIdx="0" presStyleCnt="3" custScaleX="237188" custScaleY="158116">
        <dgm:presLayoutVars>
          <dgm:bulletEnabled val="1"/>
        </dgm:presLayoutVars>
      </dgm:prSet>
      <dgm:spPr/>
      <dgm:t>
        <a:bodyPr/>
        <a:lstStyle/>
        <a:p>
          <a:endParaRPr lang="en-US"/>
        </a:p>
      </dgm:t>
    </dgm:pt>
    <dgm:pt modelId="{41B06E23-F5E1-4B6E-A2F9-F78754762DB5}" type="pres">
      <dgm:prSet presAssocID="{266E6C66-2C9D-46B0-99C5-827F51A499CA}" presName="sibTrans" presStyleLbl="sibTrans2D1" presStyleIdx="0" presStyleCnt="2" custScaleX="114950" custScaleY="99134"/>
      <dgm:spPr>
        <a:prstGeom prst="plus">
          <a:avLst/>
        </a:prstGeom>
      </dgm:spPr>
      <dgm:t>
        <a:bodyPr/>
        <a:lstStyle/>
        <a:p>
          <a:endParaRPr lang="en-US"/>
        </a:p>
      </dgm:t>
    </dgm:pt>
    <dgm:pt modelId="{81A9D3D1-3215-4323-A60C-78CBF533B066}" type="pres">
      <dgm:prSet presAssocID="{266E6C66-2C9D-46B0-99C5-827F51A499CA}" presName="connectorText" presStyleLbl="sibTrans2D1" presStyleIdx="0" presStyleCnt="2"/>
      <dgm:spPr/>
      <dgm:t>
        <a:bodyPr/>
        <a:lstStyle/>
        <a:p>
          <a:endParaRPr lang="en-US"/>
        </a:p>
      </dgm:t>
    </dgm:pt>
    <dgm:pt modelId="{3D302A0D-2D0F-4E42-B11E-C553452D10B1}" type="pres">
      <dgm:prSet presAssocID="{21202AD9-3DA0-4C10-B597-2DA3FDDD328B}" presName="node" presStyleLbl="node1" presStyleIdx="1" presStyleCnt="3" custScaleX="199238" custScaleY="256427">
        <dgm:presLayoutVars>
          <dgm:bulletEnabled val="1"/>
        </dgm:presLayoutVars>
      </dgm:prSet>
      <dgm:spPr/>
      <dgm:t>
        <a:bodyPr/>
        <a:lstStyle/>
        <a:p>
          <a:endParaRPr lang="en-US"/>
        </a:p>
      </dgm:t>
    </dgm:pt>
    <dgm:pt modelId="{CD10560D-C23C-4ACF-B656-14468A67B754}" type="pres">
      <dgm:prSet presAssocID="{F88CDBE6-C0FB-4816-B93B-E8C41E58B78A}" presName="sibTrans" presStyleLbl="sibTrans2D1" presStyleIdx="1" presStyleCnt="2"/>
      <dgm:spPr/>
      <dgm:t>
        <a:bodyPr/>
        <a:lstStyle/>
        <a:p>
          <a:endParaRPr lang="en-US"/>
        </a:p>
      </dgm:t>
    </dgm:pt>
    <dgm:pt modelId="{90FEF6F5-6E9D-4A7C-BA57-F92938437E72}" type="pres">
      <dgm:prSet presAssocID="{F88CDBE6-C0FB-4816-B93B-E8C41E58B78A}" presName="connectorText" presStyleLbl="sibTrans2D1" presStyleIdx="1" presStyleCnt="2"/>
      <dgm:spPr/>
      <dgm:t>
        <a:bodyPr/>
        <a:lstStyle/>
        <a:p>
          <a:endParaRPr lang="en-US"/>
        </a:p>
      </dgm:t>
    </dgm:pt>
    <dgm:pt modelId="{2DBA15BA-2EC9-4693-B551-5B717BE226F9}" type="pres">
      <dgm:prSet presAssocID="{177B095B-7C96-4B17-9CE1-81D5229BCB21}" presName="node" presStyleLbl="node1" presStyleIdx="2" presStyleCnt="3" custScaleX="243124">
        <dgm:presLayoutVars>
          <dgm:bulletEnabled val="1"/>
        </dgm:presLayoutVars>
      </dgm:prSet>
      <dgm:spPr/>
      <dgm:t>
        <a:bodyPr/>
        <a:lstStyle/>
        <a:p>
          <a:endParaRPr lang="en-US"/>
        </a:p>
      </dgm:t>
    </dgm:pt>
  </dgm:ptLst>
  <dgm:cxnLst>
    <dgm:cxn modelId="{C9ABFE00-EFE3-4613-80A4-CD5EC248FA34}" srcId="{5B82ADD1-D59A-4162-BB2F-388F0E9F5096}" destId="{21202AD9-3DA0-4C10-B597-2DA3FDDD328B}" srcOrd="1" destOrd="0" parTransId="{9595580A-5CC6-42FC-B63A-4E002683545A}" sibTransId="{F88CDBE6-C0FB-4816-B93B-E8C41E58B78A}"/>
    <dgm:cxn modelId="{9B644D47-0287-4026-9C02-76047A4293F2}" srcId="{5B82ADD1-D59A-4162-BB2F-388F0E9F5096}" destId="{177B095B-7C96-4B17-9CE1-81D5229BCB21}" srcOrd="2" destOrd="0" parTransId="{B6DCBFC0-3373-4AA8-9094-660948CA3281}" sibTransId="{93FA25FD-CC7F-4633-B88A-A16A2CDED707}"/>
    <dgm:cxn modelId="{1CAA4B63-DA40-4B59-9E99-5BD989C7691E}" type="presOf" srcId="{F88CDBE6-C0FB-4816-B93B-E8C41E58B78A}" destId="{90FEF6F5-6E9D-4A7C-BA57-F92938437E72}" srcOrd="1" destOrd="0" presId="urn:microsoft.com/office/officeart/2005/8/layout/process2"/>
    <dgm:cxn modelId="{51DA6D45-D94A-47AD-A7B4-248CF0851F73}" type="presOf" srcId="{B16C0F0E-56E0-4179-A145-162B3E78D938}" destId="{FEC24E53-5A0E-4642-8862-956027E3EC8B}" srcOrd="0" destOrd="0" presId="urn:microsoft.com/office/officeart/2005/8/layout/process2"/>
    <dgm:cxn modelId="{B6654917-8620-4149-BF11-42C809BA7592}" type="presOf" srcId="{177B095B-7C96-4B17-9CE1-81D5229BCB21}" destId="{2DBA15BA-2EC9-4693-B551-5B717BE226F9}" srcOrd="0" destOrd="0" presId="urn:microsoft.com/office/officeart/2005/8/layout/process2"/>
    <dgm:cxn modelId="{777D2C09-F9F3-4F9C-92C3-C83A99223A72}" type="presOf" srcId="{5B82ADD1-D59A-4162-BB2F-388F0E9F5096}" destId="{B46CD5CB-CD36-4316-AE4E-ECC1BE7E7D9C}" srcOrd="0" destOrd="0" presId="urn:microsoft.com/office/officeart/2005/8/layout/process2"/>
    <dgm:cxn modelId="{BA54EB16-2755-4FA5-B68A-4D5639AA7011}" type="presOf" srcId="{266E6C66-2C9D-46B0-99C5-827F51A499CA}" destId="{41B06E23-F5E1-4B6E-A2F9-F78754762DB5}" srcOrd="0" destOrd="0" presId="urn:microsoft.com/office/officeart/2005/8/layout/process2"/>
    <dgm:cxn modelId="{F82CF46B-7DD6-41F6-BD57-7DDF140F74E1}" type="presOf" srcId="{266E6C66-2C9D-46B0-99C5-827F51A499CA}" destId="{81A9D3D1-3215-4323-A60C-78CBF533B066}" srcOrd="1" destOrd="0" presId="urn:microsoft.com/office/officeart/2005/8/layout/process2"/>
    <dgm:cxn modelId="{817DC14F-E1A6-4A45-A134-EDD7DDFA60FB}" srcId="{5B82ADD1-D59A-4162-BB2F-388F0E9F5096}" destId="{B16C0F0E-56E0-4179-A145-162B3E78D938}" srcOrd="0" destOrd="0" parTransId="{53F82AC4-D2DB-4117-A905-0B41D5A11E30}" sibTransId="{266E6C66-2C9D-46B0-99C5-827F51A499CA}"/>
    <dgm:cxn modelId="{14C3EDD5-C1BA-4D90-AA59-AA6D07FC6114}" type="presOf" srcId="{F88CDBE6-C0FB-4816-B93B-E8C41E58B78A}" destId="{CD10560D-C23C-4ACF-B656-14468A67B754}" srcOrd="0" destOrd="0" presId="urn:microsoft.com/office/officeart/2005/8/layout/process2"/>
    <dgm:cxn modelId="{9B03DAD8-8757-40D1-8C61-7D0E485426BC}" type="presOf" srcId="{21202AD9-3DA0-4C10-B597-2DA3FDDD328B}" destId="{3D302A0D-2D0F-4E42-B11E-C553452D10B1}" srcOrd="0" destOrd="0" presId="urn:microsoft.com/office/officeart/2005/8/layout/process2"/>
    <dgm:cxn modelId="{39350CE5-0C6D-4EBE-B525-29F24BCB7167}" type="presParOf" srcId="{B46CD5CB-CD36-4316-AE4E-ECC1BE7E7D9C}" destId="{FEC24E53-5A0E-4642-8862-956027E3EC8B}" srcOrd="0" destOrd="0" presId="urn:microsoft.com/office/officeart/2005/8/layout/process2"/>
    <dgm:cxn modelId="{AA9FDA55-9D16-4290-97C0-39A7A24B52F4}" type="presParOf" srcId="{B46CD5CB-CD36-4316-AE4E-ECC1BE7E7D9C}" destId="{41B06E23-F5E1-4B6E-A2F9-F78754762DB5}" srcOrd="1" destOrd="0" presId="urn:microsoft.com/office/officeart/2005/8/layout/process2"/>
    <dgm:cxn modelId="{3A2F9AF4-1AE8-4084-BA5C-228742101124}" type="presParOf" srcId="{41B06E23-F5E1-4B6E-A2F9-F78754762DB5}" destId="{81A9D3D1-3215-4323-A60C-78CBF533B066}" srcOrd="0" destOrd="0" presId="urn:microsoft.com/office/officeart/2005/8/layout/process2"/>
    <dgm:cxn modelId="{3A041B97-838B-4BE9-B671-90A2C55F98FB}" type="presParOf" srcId="{B46CD5CB-CD36-4316-AE4E-ECC1BE7E7D9C}" destId="{3D302A0D-2D0F-4E42-B11E-C553452D10B1}" srcOrd="2" destOrd="0" presId="urn:microsoft.com/office/officeart/2005/8/layout/process2"/>
    <dgm:cxn modelId="{0E2DB462-D312-43D3-B54C-749E72F18EFA}" type="presParOf" srcId="{B46CD5CB-CD36-4316-AE4E-ECC1BE7E7D9C}" destId="{CD10560D-C23C-4ACF-B656-14468A67B754}" srcOrd="3" destOrd="0" presId="urn:microsoft.com/office/officeart/2005/8/layout/process2"/>
    <dgm:cxn modelId="{57D43041-0A7A-4A21-8CF7-02F45CF71CAA}" type="presParOf" srcId="{CD10560D-C23C-4ACF-B656-14468A67B754}" destId="{90FEF6F5-6E9D-4A7C-BA57-F92938437E72}" srcOrd="0" destOrd="0" presId="urn:microsoft.com/office/officeart/2005/8/layout/process2"/>
    <dgm:cxn modelId="{84F20253-B650-4025-B06B-EF47AFA2254F}" type="presParOf" srcId="{B46CD5CB-CD36-4316-AE4E-ECC1BE7E7D9C}" destId="{2DBA15BA-2EC9-4693-B551-5B717BE226F9}" srcOrd="4" destOrd="0" presId="urn:microsoft.com/office/officeart/2005/8/layout/process2"/>
  </dgm:cxnLst>
  <dgm:bg/>
  <dgm:whole/>
</dgm:dataModel>
</file>

<file path=ppt/diagrams/data2.xml><?xml version="1.0" encoding="utf-8"?>
<dgm:dataModel xmlns:dgm="http://schemas.openxmlformats.org/drawingml/2006/diagram" xmlns:a="http://schemas.openxmlformats.org/drawingml/2006/main">
  <dgm:ptLst>
    <dgm:pt modelId="{67FD57DA-3973-4455-A982-A7DBBDC92A5A}"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3A4D665D-F303-4178-AC88-DB1A4F5036D2}">
      <dgm:prSet phldrT="[Text]" custT="1"/>
      <dgm:spPr/>
      <dgm:t>
        <a:bodyPr/>
        <a:lstStyle/>
        <a:p>
          <a:r>
            <a:rPr lang="en-US" sz="2200" dirty="0" smtClean="0"/>
            <a:t>Holistic Education</a:t>
          </a:r>
          <a:endParaRPr lang="en-US" sz="2200" dirty="0"/>
        </a:p>
      </dgm:t>
    </dgm:pt>
    <dgm:pt modelId="{465670A4-E890-4598-87BD-0F943C492911}" type="parTrans" cxnId="{84A96DD2-7566-4165-BE06-754488D78BCC}">
      <dgm:prSet/>
      <dgm:spPr/>
      <dgm:t>
        <a:bodyPr/>
        <a:lstStyle/>
        <a:p>
          <a:endParaRPr lang="en-US"/>
        </a:p>
      </dgm:t>
    </dgm:pt>
    <dgm:pt modelId="{5FD6A4DB-AA33-4DEF-A435-3EC5E0730C07}" type="sibTrans" cxnId="{84A96DD2-7566-4165-BE06-754488D78BCC}">
      <dgm:prSet/>
      <dgm:spPr/>
      <dgm:t>
        <a:bodyPr/>
        <a:lstStyle/>
        <a:p>
          <a:endParaRPr lang="en-US"/>
        </a:p>
      </dgm:t>
    </dgm:pt>
    <dgm:pt modelId="{26ECFF7C-A910-47CF-9FD2-26DA98C8881D}">
      <dgm:prSet phldrT="[Text]"/>
      <dgm:spPr/>
      <dgm:t>
        <a:bodyPr/>
        <a:lstStyle/>
        <a:p>
          <a:r>
            <a:rPr lang="en-US" dirty="0" smtClean="0"/>
            <a:t>Academic Excellence</a:t>
          </a:r>
          <a:endParaRPr lang="en-US" dirty="0"/>
        </a:p>
      </dgm:t>
    </dgm:pt>
    <dgm:pt modelId="{B682F0A3-5F74-4020-AE95-0C024E515F90}" type="parTrans" cxnId="{75087B3C-9C82-43D3-80F4-EA2228BE94B1}">
      <dgm:prSet/>
      <dgm:spPr/>
      <dgm:t>
        <a:bodyPr/>
        <a:lstStyle/>
        <a:p>
          <a:endParaRPr lang="en-US"/>
        </a:p>
      </dgm:t>
    </dgm:pt>
    <dgm:pt modelId="{0ECC4109-7A2E-4771-AC0D-3730FE4F9B5F}" type="sibTrans" cxnId="{75087B3C-9C82-43D3-80F4-EA2228BE94B1}">
      <dgm:prSet/>
      <dgm:spPr/>
      <dgm:t>
        <a:bodyPr/>
        <a:lstStyle/>
        <a:p>
          <a:endParaRPr lang="en-US"/>
        </a:p>
      </dgm:t>
    </dgm:pt>
    <dgm:pt modelId="{116FEF50-954E-4BD2-8511-187117809AD6}">
      <dgm:prSet phldrT="[Text]"/>
      <dgm:spPr/>
      <dgm:t>
        <a:bodyPr/>
        <a:lstStyle/>
        <a:p>
          <a:r>
            <a:rPr lang="en-US" dirty="0" smtClean="0"/>
            <a:t>Emotional Excellence</a:t>
          </a:r>
          <a:endParaRPr lang="en-US" dirty="0"/>
        </a:p>
      </dgm:t>
    </dgm:pt>
    <dgm:pt modelId="{1A3E8552-828C-4003-B997-1B9097A3484A}" type="parTrans" cxnId="{EDAD259C-9D7C-441E-BAC9-819808B70897}">
      <dgm:prSet/>
      <dgm:spPr/>
      <dgm:t>
        <a:bodyPr/>
        <a:lstStyle/>
        <a:p>
          <a:endParaRPr lang="en-US"/>
        </a:p>
      </dgm:t>
    </dgm:pt>
    <dgm:pt modelId="{F607FA4E-0667-40E4-9490-53A4B88EB3D3}" type="sibTrans" cxnId="{EDAD259C-9D7C-441E-BAC9-819808B70897}">
      <dgm:prSet/>
      <dgm:spPr/>
      <dgm:t>
        <a:bodyPr/>
        <a:lstStyle/>
        <a:p>
          <a:endParaRPr lang="en-US"/>
        </a:p>
      </dgm:t>
    </dgm:pt>
    <dgm:pt modelId="{E1DE29BC-9F43-4F56-8A20-52E38698B851}">
      <dgm:prSet phldrT="[Text]"/>
      <dgm:spPr/>
      <dgm:t>
        <a:bodyPr/>
        <a:lstStyle/>
        <a:p>
          <a:r>
            <a:rPr lang="en-US" dirty="0" smtClean="0"/>
            <a:t>Spiritual Excellence</a:t>
          </a:r>
          <a:endParaRPr lang="en-US" dirty="0"/>
        </a:p>
      </dgm:t>
    </dgm:pt>
    <dgm:pt modelId="{4039FFCF-22DC-4A40-A2DE-99747EA40CB9}" type="parTrans" cxnId="{0B5B1015-89DD-4F7F-A77F-FC03F9BDCFF5}">
      <dgm:prSet/>
      <dgm:spPr/>
      <dgm:t>
        <a:bodyPr/>
        <a:lstStyle/>
        <a:p>
          <a:endParaRPr lang="en-US"/>
        </a:p>
      </dgm:t>
    </dgm:pt>
    <dgm:pt modelId="{5E51FCF2-1774-4983-B665-9D0DF609611A}" type="sibTrans" cxnId="{0B5B1015-89DD-4F7F-A77F-FC03F9BDCFF5}">
      <dgm:prSet/>
      <dgm:spPr/>
      <dgm:t>
        <a:bodyPr/>
        <a:lstStyle/>
        <a:p>
          <a:endParaRPr lang="en-US"/>
        </a:p>
      </dgm:t>
    </dgm:pt>
    <dgm:pt modelId="{1A22A330-63F5-4E1E-9322-029505247B50}" type="pres">
      <dgm:prSet presAssocID="{67FD57DA-3973-4455-A982-A7DBBDC92A5A}" presName="cycle" presStyleCnt="0">
        <dgm:presLayoutVars>
          <dgm:chMax val="1"/>
          <dgm:dir/>
          <dgm:animLvl val="ctr"/>
          <dgm:resizeHandles val="exact"/>
        </dgm:presLayoutVars>
      </dgm:prSet>
      <dgm:spPr/>
      <dgm:t>
        <a:bodyPr/>
        <a:lstStyle/>
        <a:p>
          <a:endParaRPr lang="en-US"/>
        </a:p>
      </dgm:t>
    </dgm:pt>
    <dgm:pt modelId="{BFE79006-F881-4FD0-866F-4B0881E65031}" type="pres">
      <dgm:prSet presAssocID="{3A4D665D-F303-4178-AC88-DB1A4F5036D2}" presName="centerShape" presStyleLbl="node0" presStyleIdx="0" presStyleCnt="1" custScaleX="108286" custScaleY="100092"/>
      <dgm:spPr/>
      <dgm:t>
        <a:bodyPr/>
        <a:lstStyle/>
        <a:p>
          <a:endParaRPr lang="en-US"/>
        </a:p>
      </dgm:t>
    </dgm:pt>
    <dgm:pt modelId="{866656B3-511A-41EF-96D0-09A1558FDC87}" type="pres">
      <dgm:prSet presAssocID="{B682F0A3-5F74-4020-AE95-0C024E515F90}" presName="parTrans" presStyleLbl="bgSibTrans2D1" presStyleIdx="0" presStyleCnt="3"/>
      <dgm:spPr/>
      <dgm:t>
        <a:bodyPr/>
        <a:lstStyle/>
        <a:p>
          <a:endParaRPr lang="en-US"/>
        </a:p>
      </dgm:t>
    </dgm:pt>
    <dgm:pt modelId="{98AAA920-3767-4633-BBD1-21726A7A5205}" type="pres">
      <dgm:prSet presAssocID="{26ECFF7C-A910-47CF-9FD2-26DA98C8881D}" presName="node" presStyleLbl="node1" presStyleIdx="0" presStyleCnt="3">
        <dgm:presLayoutVars>
          <dgm:bulletEnabled val="1"/>
        </dgm:presLayoutVars>
      </dgm:prSet>
      <dgm:spPr/>
      <dgm:t>
        <a:bodyPr/>
        <a:lstStyle/>
        <a:p>
          <a:endParaRPr lang="en-US"/>
        </a:p>
      </dgm:t>
    </dgm:pt>
    <dgm:pt modelId="{8FDC23A6-396C-4CED-9A22-49CAFFCEB4D3}" type="pres">
      <dgm:prSet presAssocID="{1A3E8552-828C-4003-B997-1B9097A3484A}" presName="parTrans" presStyleLbl="bgSibTrans2D1" presStyleIdx="1" presStyleCnt="3"/>
      <dgm:spPr/>
      <dgm:t>
        <a:bodyPr/>
        <a:lstStyle/>
        <a:p>
          <a:endParaRPr lang="en-US"/>
        </a:p>
      </dgm:t>
    </dgm:pt>
    <dgm:pt modelId="{F8238291-EFF8-40E1-A1B5-492879B924BF}" type="pres">
      <dgm:prSet presAssocID="{116FEF50-954E-4BD2-8511-187117809AD6}" presName="node" presStyleLbl="node1" presStyleIdx="1" presStyleCnt="3">
        <dgm:presLayoutVars>
          <dgm:bulletEnabled val="1"/>
        </dgm:presLayoutVars>
      </dgm:prSet>
      <dgm:spPr/>
      <dgm:t>
        <a:bodyPr/>
        <a:lstStyle/>
        <a:p>
          <a:endParaRPr lang="en-US"/>
        </a:p>
      </dgm:t>
    </dgm:pt>
    <dgm:pt modelId="{D78BEBA3-6599-41EA-89E5-830C5B1BA778}" type="pres">
      <dgm:prSet presAssocID="{4039FFCF-22DC-4A40-A2DE-99747EA40CB9}" presName="parTrans" presStyleLbl="bgSibTrans2D1" presStyleIdx="2" presStyleCnt="3"/>
      <dgm:spPr/>
      <dgm:t>
        <a:bodyPr/>
        <a:lstStyle/>
        <a:p>
          <a:endParaRPr lang="en-US"/>
        </a:p>
      </dgm:t>
    </dgm:pt>
    <dgm:pt modelId="{35F05C69-95EB-4098-AAB1-44066951B857}" type="pres">
      <dgm:prSet presAssocID="{E1DE29BC-9F43-4F56-8A20-52E38698B851}" presName="node" presStyleLbl="node1" presStyleIdx="2" presStyleCnt="3">
        <dgm:presLayoutVars>
          <dgm:bulletEnabled val="1"/>
        </dgm:presLayoutVars>
      </dgm:prSet>
      <dgm:spPr/>
      <dgm:t>
        <a:bodyPr/>
        <a:lstStyle/>
        <a:p>
          <a:endParaRPr lang="en-US"/>
        </a:p>
      </dgm:t>
    </dgm:pt>
  </dgm:ptLst>
  <dgm:cxnLst>
    <dgm:cxn modelId="{75087B3C-9C82-43D3-80F4-EA2228BE94B1}" srcId="{3A4D665D-F303-4178-AC88-DB1A4F5036D2}" destId="{26ECFF7C-A910-47CF-9FD2-26DA98C8881D}" srcOrd="0" destOrd="0" parTransId="{B682F0A3-5F74-4020-AE95-0C024E515F90}" sibTransId="{0ECC4109-7A2E-4771-AC0D-3730FE4F9B5F}"/>
    <dgm:cxn modelId="{B0173BCB-AB22-43F8-AAFA-C06DFC00FE2D}" type="presOf" srcId="{B682F0A3-5F74-4020-AE95-0C024E515F90}" destId="{866656B3-511A-41EF-96D0-09A1558FDC87}" srcOrd="0" destOrd="0" presId="urn:microsoft.com/office/officeart/2005/8/layout/radial4"/>
    <dgm:cxn modelId="{461E1CAF-4531-4DAB-99BA-0536999D8B79}" type="presOf" srcId="{67FD57DA-3973-4455-A982-A7DBBDC92A5A}" destId="{1A22A330-63F5-4E1E-9322-029505247B50}" srcOrd="0" destOrd="0" presId="urn:microsoft.com/office/officeart/2005/8/layout/radial4"/>
    <dgm:cxn modelId="{DCAE0562-74AD-41A6-B9D0-E0926B15C0A4}" type="presOf" srcId="{26ECFF7C-A910-47CF-9FD2-26DA98C8881D}" destId="{98AAA920-3767-4633-BBD1-21726A7A5205}" srcOrd="0" destOrd="0" presId="urn:microsoft.com/office/officeart/2005/8/layout/radial4"/>
    <dgm:cxn modelId="{332E74ED-61AF-49AB-AFD5-70E6A97EF7F8}" type="presOf" srcId="{E1DE29BC-9F43-4F56-8A20-52E38698B851}" destId="{35F05C69-95EB-4098-AAB1-44066951B857}" srcOrd="0" destOrd="0" presId="urn:microsoft.com/office/officeart/2005/8/layout/radial4"/>
    <dgm:cxn modelId="{5FB4A6E0-2EB0-40D6-995F-1C05638DB1AE}" type="presOf" srcId="{3A4D665D-F303-4178-AC88-DB1A4F5036D2}" destId="{BFE79006-F881-4FD0-866F-4B0881E65031}" srcOrd="0" destOrd="0" presId="urn:microsoft.com/office/officeart/2005/8/layout/radial4"/>
    <dgm:cxn modelId="{64F4D738-5559-42A6-A987-B4D20979CCD2}" type="presOf" srcId="{1A3E8552-828C-4003-B997-1B9097A3484A}" destId="{8FDC23A6-396C-4CED-9A22-49CAFFCEB4D3}" srcOrd="0" destOrd="0" presId="urn:microsoft.com/office/officeart/2005/8/layout/radial4"/>
    <dgm:cxn modelId="{84A96DD2-7566-4165-BE06-754488D78BCC}" srcId="{67FD57DA-3973-4455-A982-A7DBBDC92A5A}" destId="{3A4D665D-F303-4178-AC88-DB1A4F5036D2}" srcOrd="0" destOrd="0" parTransId="{465670A4-E890-4598-87BD-0F943C492911}" sibTransId="{5FD6A4DB-AA33-4DEF-A435-3EC5E0730C07}"/>
    <dgm:cxn modelId="{0B5B1015-89DD-4F7F-A77F-FC03F9BDCFF5}" srcId="{3A4D665D-F303-4178-AC88-DB1A4F5036D2}" destId="{E1DE29BC-9F43-4F56-8A20-52E38698B851}" srcOrd="2" destOrd="0" parTransId="{4039FFCF-22DC-4A40-A2DE-99747EA40CB9}" sibTransId="{5E51FCF2-1774-4983-B665-9D0DF609611A}"/>
    <dgm:cxn modelId="{EDAD259C-9D7C-441E-BAC9-819808B70897}" srcId="{3A4D665D-F303-4178-AC88-DB1A4F5036D2}" destId="{116FEF50-954E-4BD2-8511-187117809AD6}" srcOrd="1" destOrd="0" parTransId="{1A3E8552-828C-4003-B997-1B9097A3484A}" sibTransId="{F607FA4E-0667-40E4-9490-53A4B88EB3D3}"/>
    <dgm:cxn modelId="{FF7EAA59-0692-4275-8EC2-5A365F962F84}" type="presOf" srcId="{4039FFCF-22DC-4A40-A2DE-99747EA40CB9}" destId="{D78BEBA3-6599-41EA-89E5-830C5B1BA778}" srcOrd="0" destOrd="0" presId="urn:microsoft.com/office/officeart/2005/8/layout/radial4"/>
    <dgm:cxn modelId="{787EB995-0025-4B77-8EAE-A6215FFAA8FF}" type="presOf" srcId="{116FEF50-954E-4BD2-8511-187117809AD6}" destId="{F8238291-EFF8-40E1-A1B5-492879B924BF}" srcOrd="0" destOrd="0" presId="urn:microsoft.com/office/officeart/2005/8/layout/radial4"/>
    <dgm:cxn modelId="{3AA08325-383F-4EC1-965E-E6CFEF7B7185}" type="presParOf" srcId="{1A22A330-63F5-4E1E-9322-029505247B50}" destId="{BFE79006-F881-4FD0-866F-4B0881E65031}" srcOrd="0" destOrd="0" presId="urn:microsoft.com/office/officeart/2005/8/layout/radial4"/>
    <dgm:cxn modelId="{55310A22-9E8A-4E96-B957-A4FA6FC47681}" type="presParOf" srcId="{1A22A330-63F5-4E1E-9322-029505247B50}" destId="{866656B3-511A-41EF-96D0-09A1558FDC87}" srcOrd="1" destOrd="0" presId="urn:microsoft.com/office/officeart/2005/8/layout/radial4"/>
    <dgm:cxn modelId="{76F4CE6C-A926-4518-805E-D4F29BF054FA}" type="presParOf" srcId="{1A22A330-63F5-4E1E-9322-029505247B50}" destId="{98AAA920-3767-4633-BBD1-21726A7A5205}" srcOrd="2" destOrd="0" presId="urn:microsoft.com/office/officeart/2005/8/layout/radial4"/>
    <dgm:cxn modelId="{30D2884A-2ECA-4694-8FCD-0D5EB1AAE54C}" type="presParOf" srcId="{1A22A330-63F5-4E1E-9322-029505247B50}" destId="{8FDC23A6-396C-4CED-9A22-49CAFFCEB4D3}" srcOrd="3" destOrd="0" presId="urn:microsoft.com/office/officeart/2005/8/layout/radial4"/>
    <dgm:cxn modelId="{F5DDF748-D781-4437-8A77-C8891047D279}" type="presParOf" srcId="{1A22A330-63F5-4E1E-9322-029505247B50}" destId="{F8238291-EFF8-40E1-A1B5-492879B924BF}" srcOrd="4" destOrd="0" presId="urn:microsoft.com/office/officeart/2005/8/layout/radial4"/>
    <dgm:cxn modelId="{41E22EE0-069D-4518-9C25-AFE2AA46B79C}" type="presParOf" srcId="{1A22A330-63F5-4E1E-9322-029505247B50}" destId="{D78BEBA3-6599-41EA-89E5-830C5B1BA778}" srcOrd="5" destOrd="0" presId="urn:microsoft.com/office/officeart/2005/8/layout/radial4"/>
    <dgm:cxn modelId="{6B61798F-E348-4A07-B3EF-FB17B0334670}" type="presParOf" srcId="{1A22A330-63F5-4E1E-9322-029505247B50}" destId="{35F05C69-95EB-4098-AAB1-44066951B857}" srcOrd="6" destOrd="0" presId="urn:microsoft.com/office/officeart/2005/8/layout/radial4"/>
  </dgm:cxnLst>
  <dgm:bg/>
  <dgm:whole/>
</dgm:dataModel>
</file>

<file path=ppt/diagrams/data3.xml><?xml version="1.0" encoding="utf-8"?>
<dgm:dataModel xmlns:dgm="http://schemas.openxmlformats.org/drawingml/2006/diagram" xmlns:a="http://schemas.openxmlformats.org/drawingml/2006/main">
  <dgm:ptLst>
    <dgm:pt modelId="{0CB372CD-D144-4CBC-BFD5-9C2A6DAE4A01}"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C2BBD090-2444-480F-A0DF-592FDD049CA7}">
      <dgm:prSet phldrT="[Text]"/>
      <dgm:spPr/>
      <dgm:t>
        <a:bodyPr/>
        <a:lstStyle/>
        <a:p>
          <a:r>
            <a:rPr lang="en-US" dirty="0" smtClean="0"/>
            <a:t>Elements of SL</a:t>
          </a:r>
          <a:endParaRPr lang="en-US" dirty="0"/>
        </a:p>
      </dgm:t>
    </dgm:pt>
    <dgm:pt modelId="{F4A69E18-B93F-49C1-B2F4-878ED0F7FAEF}" type="parTrans" cxnId="{234D1B8D-9591-45C5-9396-2FADE7D7DCA1}">
      <dgm:prSet/>
      <dgm:spPr/>
      <dgm:t>
        <a:bodyPr/>
        <a:lstStyle/>
        <a:p>
          <a:endParaRPr lang="en-US"/>
        </a:p>
      </dgm:t>
    </dgm:pt>
    <dgm:pt modelId="{E18DF815-2350-4408-ADE8-BEE38088223E}" type="sibTrans" cxnId="{234D1B8D-9591-45C5-9396-2FADE7D7DCA1}">
      <dgm:prSet/>
      <dgm:spPr/>
      <dgm:t>
        <a:bodyPr/>
        <a:lstStyle/>
        <a:p>
          <a:endParaRPr lang="en-US"/>
        </a:p>
      </dgm:t>
    </dgm:pt>
    <dgm:pt modelId="{8FEB7378-678E-4DE9-8179-B94D65EFF4C5}">
      <dgm:prSet phldrT="[Text]" custT="1"/>
      <dgm:spPr/>
      <dgm:t>
        <a:bodyPr/>
        <a:lstStyle/>
        <a:p>
          <a:r>
            <a:rPr lang="en-US" sz="1600" dirty="0" smtClean="0"/>
            <a:t>Preparation</a:t>
          </a:r>
          <a:endParaRPr lang="en-US" sz="1600" dirty="0"/>
        </a:p>
      </dgm:t>
    </dgm:pt>
    <dgm:pt modelId="{D2897F16-F279-4703-A6AD-AA3F690D8346}" type="parTrans" cxnId="{8E227CCB-906E-4BE3-AAFA-FE2ACCC22FCC}">
      <dgm:prSet/>
      <dgm:spPr/>
      <dgm:t>
        <a:bodyPr/>
        <a:lstStyle/>
        <a:p>
          <a:endParaRPr lang="en-US"/>
        </a:p>
      </dgm:t>
    </dgm:pt>
    <dgm:pt modelId="{8EED3476-4DEB-486E-946E-4110F1D517D1}" type="sibTrans" cxnId="{8E227CCB-906E-4BE3-AAFA-FE2ACCC22FCC}">
      <dgm:prSet/>
      <dgm:spPr/>
      <dgm:t>
        <a:bodyPr/>
        <a:lstStyle/>
        <a:p>
          <a:endParaRPr lang="en-US"/>
        </a:p>
      </dgm:t>
    </dgm:pt>
    <dgm:pt modelId="{A14BC4A8-F454-42A0-8A99-EA12ECA356BB}">
      <dgm:prSet phldrT="[Text]" custT="1"/>
      <dgm:spPr/>
      <dgm:t>
        <a:bodyPr/>
        <a:lstStyle/>
        <a:p>
          <a:r>
            <a:rPr lang="en-US" sz="1800" dirty="0" smtClean="0"/>
            <a:t>Action</a:t>
          </a:r>
          <a:endParaRPr lang="en-US" sz="1800" dirty="0"/>
        </a:p>
      </dgm:t>
    </dgm:pt>
    <dgm:pt modelId="{F05CA8C3-F9EC-451D-B781-FA08DB6E3A36}" type="parTrans" cxnId="{7BDAEBD5-3205-4725-B9F6-3BED6A4F4F1D}">
      <dgm:prSet/>
      <dgm:spPr/>
      <dgm:t>
        <a:bodyPr/>
        <a:lstStyle/>
        <a:p>
          <a:endParaRPr lang="en-US"/>
        </a:p>
      </dgm:t>
    </dgm:pt>
    <dgm:pt modelId="{F6EC4579-FE2D-440B-BBAD-9BDD4791B357}" type="sibTrans" cxnId="{7BDAEBD5-3205-4725-B9F6-3BED6A4F4F1D}">
      <dgm:prSet/>
      <dgm:spPr/>
      <dgm:t>
        <a:bodyPr/>
        <a:lstStyle/>
        <a:p>
          <a:endParaRPr lang="en-US"/>
        </a:p>
      </dgm:t>
    </dgm:pt>
    <dgm:pt modelId="{358413F9-6510-48FA-8F3D-AB37C572A7BC}">
      <dgm:prSet phldrT="[Text]" custT="1"/>
      <dgm:spPr/>
      <dgm:t>
        <a:bodyPr/>
        <a:lstStyle/>
        <a:p>
          <a:r>
            <a:rPr lang="en-US" sz="1600" dirty="0" smtClean="0"/>
            <a:t>Reflection</a:t>
          </a:r>
          <a:endParaRPr lang="en-US" sz="1600" dirty="0"/>
        </a:p>
      </dgm:t>
    </dgm:pt>
    <dgm:pt modelId="{31A97BF3-C62A-440D-9400-0B917C828B0C}" type="parTrans" cxnId="{3E8F48F5-461B-4E01-87B2-E0EDA8A6222A}">
      <dgm:prSet/>
      <dgm:spPr/>
      <dgm:t>
        <a:bodyPr/>
        <a:lstStyle/>
        <a:p>
          <a:endParaRPr lang="en-US"/>
        </a:p>
      </dgm:t>
    </dgm:pt>
    <dgm:pt modelId="{E116B5D4-789D-4EB5-BDE1-D5CEB8112D94}" type="sibTrans" cxnId="{3E8F48F5-461B-4E01-87B2-E0EDA8A6222A}">
      <dgm:prSet/>
      <dgm:spPr/>
      <dgm:t>
        <a:bodyPr/>
        <a:lstStyle/>
        <a:p>
          <a:endParaRPr lang="en-US"/>
        </a:p>
      </dgm:t>
    </dgm:pt>
    <dgm:pt modelId="{D64DD3AD-67C8-4E71-B9E7-7247F76B1A40}">
      <dgm:prSet phldrT="[Text]" custT="1"/>
      <dgm:spPr/>
      <dgm:t>
        <a:bodyPr/>
        <a:lstStyle/>
        <a:p>
          <a:r>
            <a:rPr lang="en-US" sz="1600" dirty="0" smtClean="0"/>
            <a:t>Celebration</a:t>
          </a:r>
          <a:endParaRPr lang="en-US" sz="1600" dirty="0"/>
        </a:p>
      </dgm:t>
    </dgm:pt>
    <dgm:pt modelId="{B49B7444-3886-4FED-9EC3-20A81E2C1884}" type="parTrans" cxnId="{762F1DD5-593C-4593-9038-3944E1AFD100}">
      <dgm:prSet/>
      <dgm:spPr/>
      <dgm:t>
        <a:bodyPr/>
        <a:lstStyle/>
        <a:p>
          <a:endParaRPr lang="en-US"/>
        </a:p>
      </dgm:t>
    </dgm:pt>
    <dgm:pt modelId="{B11B0E90-0C76-44E4-BF9C-377532F86EBE}" type="sibTrans" cxnId="{762F1DD5-593C-4593-9038-3944E1AFD100}">
      <dgm:prSet/>
      <dgm:spPr/>
      <dgm:t>
        <a:bodyPr/>
        <a:lstStyle/>
        <a:p>
          <a:endParaRPr lang="en-US"/>
        </a:p>
      </dgm:t>
    </dgm:pt>
    <dgm:pt modelId="{64CEE42D-D12C-418B-8744-90007B643DAA}" type="pres">
      <dgm:prSet presAssocID="{0CB372CD-D144-4CBC-BFD5-9C2A6DAE4A01}" presName="Name0" presStyleCnt="0">
        <dgm:presLayoutVars>
          <dgm:chMax val="1"/>
          <dgm:dir/>
          <dgm:animLvl val="ctr"/>
          <dgm:resizeHandles val="exact"/>
        </dgm:presLayoutVars>
      </dgm:prSet>
      <dgm:spPr/>
      <dgm:t>
        <a:bodyPr/>
        <a:lstStyle/>
        <a:p>
          <a:endParaRPr lang="en-US"/>
        </a:p>
      </dgm:t>
    </dgm:pt>
    <dgm:pt modelId="{576349D8-0813-4E4B-8561-287BE6B2B9C0}" type="pres">
      <dgm:prSet presAssocID="{C2BBD090-2444-480F-A0DF-592FDD049CA7}" presName="centerShape" presStyleLbl="node0" presStyleIdx="0" presStyleCnt="1" custScaleX="82192" custScaleY="80550"/>
      <dgm:spPr/>
      <dgm:t>
        <a:bodyPr/>
        <a:lstStyle/>
        <a:p>
          <a:endParaRPr lang="en-US"/>
        </a:p>
      </dgm:t>
    </dgm:pt>
    <dgm:pt modelId="{9BEC73BA-CB99-4522-BF04-D827EFF6463A}" type="pres">
      <dgm:prSet presAssocID="{8FEB7378-678E-4DE9-8179-B94D65EFF4C5}" presName="node" presStyleLbl="node1" presStyleIdx="0" presStyleCnt="4" custScaleX="140734" custScaleY="71372">
        <dgm:presLayoutVars>
          <dgm:bulletEnabled val="1"/>
        </dgm:presLayoutVars>
      </dgm:prSet>
      <dgm:spPr/>
      <dgm:t>
        <a:bodyPr/>
        <a:lstStyle/>
        <a:p>
          <a:endParaRPr lang="en-US"/>
        </a:p>
      </dgm:t>
    </dgm:pt>
    <dgm:pt modelId="{D087EB20-5058-401E-A63E-04846A24FEAC}" type="pres">
      <dgm:prSet presAssocID="{8FEB7378-678E-4DE9-8179-B94D65EFF4C5}" presName="dummy" presStyleCnt="0"/>
      <dgm:spPr/>
    </dgm:pt>
    <dgm:pt modelId="{C5C90808-A5A6-4D64-BC97-EB0B17F175F3}" type="pres">
      <dgm:prSet presAssocID="{8EED3476-4DEB-486E-946E-4110F1D517D1}" presName="sibTrans" presStyleLbl="sibTrans2D1" presStyleIdx="0" presStyleCnt="4"/>
      <dgm:spPr/>
      <dgm:t>
        <a:bodyPr/>
        <a:lstStyle/>
        <a:p>
          <a:endParaRPr lang="en-US"/>
        </a:p>
      </dgm:t>
    </dgm:pt>
    <dgm:pt modelId="{63435458-6F11-4CCF-95A4-AC52375C54A5}" type="pres">
      <dgm:prSet presAssocID="{A14BC4A8-F454-42A0-8A99-EA12ECA356BB}" presName="node" presStyleLbl="node1" presStyleIdx="1" presStyleCnt="4" custScaleX="114369" custScaleY="68494">
        <dgm:presLayoutVars>
          <dgm:bulletEnabled val="1"/>
        </dgm:presLayoutVars>
      </dgm:prSet>
      <dgm:spPr/>
      <dgm:t>
        <a:bodyPr/>
        <a:lstStyle/>
        <a:p>
          <a:endParaRPr lang="en-US"/>
        </a:p>
      </dgm:t>
    </dgm:pt>
    <dgm:pt modelId="{C1C783CB-A6F4-4DB5-9617-ABAA7F515F30}" type="pres">
      <dgm:prSet presAssocID="{A14BC4A8-F454-42A0-8A99-EA12ECA356BB}" presName="dummy" presStyleCnt="0"/>
      <dgm:spPr/>
    </dgm:pt>
    <dgm:pt modelId="{E84E8990-CFE7-4110-AF17-2B95B7BE0E7E}" type="pres">
      <dgm:prSet presAssocID="{F6EC4579-FE2D-440B-BBAD-9BDD4791B357}" presName="sibTrans" presStyleLbl="sibTrans2D1" presStyleIdx="1" presStyleCnt="4"/>
      <dgm:spPr/>
      <dgm:t>
        <a:bodyPr/>
        <a:lstStyle/>
        <a:p>
          <a:endParaRPr lang="en-US"/>
        </a:p>
      </dgm:t>
    </dgm:pt>
    <dgm:pt modelId="{958669E7-1613-4B94-9A9B-2AA583FB2FC5}" type="pres">
      <dgm:prSet presAssocID="{358413F9-6510-48FA-8F3D-AB37C572A7BC}" presName="node" presStyleLbl="node1" presStyleIdx="2" presStyleCnt="4" custScaleX="123898" custScaleY="78249">
        <dgm:presLayoutVars>
          <dgm:bulletEnabled val="1"/>
        </dgm:presLayoutVars>
      </dgm:prSet>
      <dgm:spPr/>
      <dgm:t>
        <a:bodyPr/>
        <a:lstStyle/>
        <a:p>
          <a:endParaRPr lang="en-US"/>
        </a:p>
      </dgm:t>
    </dgm:pt>
    <dgm:pt modelId="{535799CC-054F-4AD8-B9E8-5507D9F6528C}" type="pres">
      <dgm:prSet presAssocID="{358413F9-6510-48FA-8F3D-AB37C572A7BC}" presName="dummy" presStyleCnt="0"/>
      <dgm:spPr/>
    </dgm:pt>
    <dgm:pt modelId="{AEE458E8-670B-4D41-B57B-7A1B6AFD3B77}" type="pres">
      <dgm:prSet presAssocID="{E116B5D4-789D-4EB5-BDE1-D5CEB8112D94}" presName="sibTrans" presStyleLbl="sibTrans2D1" presStyleIdx="2" presStyleCnt="4"/>
      <dgm:spPr/>
      <dgm:t>
        <a:bodyPr/>
        <a:lstStyle/>
        <a:p>
          <a:endParaRPr lang="en-US"/>
        </a:p>
      </dgm:t>
    </dgm:pt>
    <dgm:pt modelId="{24410E9C-17CA-4491-915A-E744AEBAB42A}" type="pres">
      <dgm:prSet presAssocID="{D64DD3AD-67C8-4E71-B9E7-7247F76B1A40}" presName="node" presStyleLbl="node1" presStyleIdx="3" presStyleCnt="4" custScaleX="131453" custScaleY="81127">
        <dgm:presLayoutVars>
          <dgm:bulletEnabled val="1"/>
        </dgm:presLayoutVars>
      </dgm:prSet>
      <dgm:spPr/>
      <dgm:t>
        <a:bodyPr/>
        <a:lstStyle/>
        <a:p>
          <a:endParaRPr lang="en-US"/>
        </a:p>
      </dgm:t>
    </dgm:pt>
    <dgm:pt modelId="{B8E9A074-4CAD-4377-9C5A-FE68D2834D77}" type="pres">
      <dgm:prSet presAssocID="{D64DD3AD-67C8-4E71-B9E7-7247F76B1A40}" presName="dummy" presStyleCnt="0"/>
      <dgm:spPr/>
    </dgm:pt>
    <dgm:pt modelId="{CF1963AB-00CF-40DA-B6BD-F82E33A7DD8F}" type="pres">
      <dgm:prSet presAssocID="{B11B0E90-0C76-44E4-BF9C-377532F86EBE}" presName="sibTrans" presStyleLbl="sibTrans2D1" presStyleIdx="3" presStyleCnt="4"/>
      <dgm:spPr/>
      <dgm:t>
        <a:bodyPr/>
        <a:lstStyle/>
        <a:p>
          <a:endParaRPr lang="en-US"/>
        </a:p>
      </dgm:t>
    </dgm:pt>
  </dgm:ptLst>
  <dgm:cxnLst>
    <dgm:cxn modelId="{67FEEE85-84A2-4CE4-A6D2-399108CBA460}" type="presOf" srcId="{C2BBD090-2444-480F-A0DF-592FDD049CA7}" destId="{576349D8-0813-4E4B-8561-287BE6B2B9C0}" srcOrd="0" destOrd="0" presId="urn:microsoft.com/office/officeart/2005/8/layout/radial6"/>
    <dgm:cxn modelId="{9721CBD8-7FB2-48AA-8AAB-31D7A03E580A}" type="presOf" srcId="{358413F9-6510-48FA-8F3D-AB37C572A7BC}" destId="{958669E7-1613-4B94-9A9B-2AA583FB2FC5}" srcOrd="0" destOrd="0" presId="urn:microsoft.com/office/officeart/2005/8/layout/radial6"/>
    <dgm:cxn modelId="{7BDAEBD5-3205-4725-B9F6-3BED6A4F4F1D}" srcId="{C2BBD090-2444-480F-A0DF-592FDD049CA7}" destId="{A14BC4A8-F454-42A0-8A99-EA12ECA356BB}" srcOrd="1" destOrd="0" parTransId="{F05CA8C3-F9EC-451D-B781-FA08DB6E3A36}" sibTransId="{F6EC4579-FE2D-440B-BBAD-9BDD4791B357}"/>
    <dgm:cxn modelId="{15B4B8DB-2E7B-422E-82C5-AFFB774D28EA}" type="presOf" srcId="{E116B5D4-789D-4EB5-BDE1-D5CEB8112D94}" destId="{AEE458E8-670B-4D41-B57B-7A1B6AFD3B77}" srcOrd="0" destOrd="0" presId="urn:microsoft.com/office/officeart/2005/8/layout/radial6"/>
    <dgm:cxn modelId="{234D1B8D-9591-45C5-9396-2FADE7D7DCA1}" srcId="{0CB372CD-D144-4CBC-BFD5-9C2A6DAE4A01}" destId="{C2BBD090-2444-480F-A0DF-592FDD049CA7}" srcOrd="0" destOrd="0" parTransId="{F4A69E18-B93F-49C1-B2F4-878ED0F7FAEF}" sibTransId="{E18DF815-2350-4408-ADE8-BEE38088223E}"/>
    <dgm:cxn modelId="{3E8F48F5-461B-4E01-87B2-E0EDA8A6222A}" srcId="{C2BBD090-2444-480F-A0DF-592FDD049CA7}" destId="{358413F9-6510-48FA-8F3D-AB37C572A7BC}" srcOrd="2" destOrd="0" parTransId="{31A97BF3-C62A-440D-9400-0B917C828B0C}" sibTransId="{E116B5D4-789D-4EB5-BDE1-D5CEB8112D94}"/>
    <dgm:cxn modelId="{7B72AEA5-C029-4F37-A3FD-6A908D556AA9}" type="presOf" srcId="{8EED3476-4DEB-486E-946E-4110F1D517D1}" destId="{C5C90808-A5A6-4D64-BC97-EB0B17F175F3}" srcOrd="0" destOrd="0" presId="urn:microsoft.com/office/officeart/2005/8/layout/radial6"/>
    <dgm:cxn modelId="{8E227CCB-906E-4BE3-AAFA-FE2ACCC22FCC}" srcId="{C2BBD090-2444-480F-A0DF-592FDD049CA7}" destId="{8FEB7378-678E-4DE9-8179-B94D65EFF4C5}" srcOrd="0" destOrd="0" parTransId="{D2897F16-F279-4703-A6AD-AA3F690D8346}" sibTransId="{8EED3476-4DEB-486E-946E-4110F1D517D1}"/>
    <dgm:cxn modelId="{F4C2F607-751B-4515-AF50-0573445279D0}" type="presOf" srcId="{D64DD3AD-67C8-4E71-B9E7-7247F76B1A40}" destId="{24410E9C-17CA-4491-915A-E744AEBAB42A}" srcOrd="0" destOrd="0" presId="urn:microsoft.com/office/officeart/2005/8/layout/radial6"/>
    <dgm:cxn modelId="{20035E9E-1842-4727-9FE5-996C67C9DA34}" type="presOf" srcId="{A14BC4A8-F454-42A0-8A99-EA12ECA356BB}" destId="{63435458-6F11-4CCF-95A4-AC52375C54A5}" srcOrd="0" destOrd="0" presId="urn:microsoft.com/office/officeart/2005/8/layout/radial6"/>
    <dgm:cxn modelId="{E9F4E451-2381-45E8-89AA-713A347A2D4E}" type="presOf" srcId="{0CB372CD-D144-4CBC-BFD5-9C2A6DAE4A01}" destId="{64CEE42D-D12C-418B-8744-90007B643DAA}" srcOrd="0" destOrd="0" presId="urn:microsoft.com/office/officeart/2005/8/layout/radial6"/>
    <dgm:cxn modelId="{67445A96-786B-4CD3-975C-235C9B5F0397}" type="presOf" srcId="{B11B0E90-0C76-44E4-BF9C-377532F86EBE}" destId="{CF1963AB-00CF-40DA-B6BD-F82E33A7DD8F}" srcOrd="0" destOrd="0" presId="urn:microsoft.com/office/officeart/2005/8/layout/radial6"/>
    <dgm:cxn modelId="{A674BB3A-0E2A-497E-99BC-FC2BE7316492}" type="presOf" srcId="{8FEB7378-678E-4DE9-8179-B94D65EFF4C5}" destId="{9BEC73BA-CB99-4522-BF04-D827EFF6463A}" srcOrd="0" destOrd="0" presId="urn:microsoft.com/office/officeart/2005/8/layout/radial6"/>
    <dgm:cxn modelId="{FB107D12-0B7E-4575-ADA5-0C6529C35D0E}" type="presOf" srcId="{F6EC4579-FE2D-440B-BBAD-9BDD4791B357}" destId="{E84E8990-CFE7-4110-AF17-2B95B7BE0E7E}" srcOrd="0" destOrd="0" presId="urn:microsoft.com/office/officeart/2005/8/layout/radial6"/>
    <dgm:cxn modelId="{762F1DD5-593C-4593-9038-3944E1AFD100}" srcId="{C2BBD090-2444-480F-A0DF-592FDD049CA7}" destId="{D64DD3AD-67C8-4E71-B9E7-7247F76B1A40}" srcOrd="3" destOrd="0" parTransId="{B49B7444-3886-4FED-9EC3-20A81E2C1884}" sibTransId="{B11B0E90-0C76-44E4-BF9C-377532F86EBE}"/>
    <dgm:cxn modelId="{13713E7C-C8EF-42A5-82F0-4A9EAD7F4014}" type="presParOf" srcId="{64CEE42D-D12C-418B-8744-90007B643DAA}" destId="{576349D8-0813-4E4B-8561-287BE6B2B9C0}" srcOrd="0" destOrd="0" presId="urn:microsoft.com/office/officeart/2005/8/layout/radial6"/>
    <dgm:cxn modelId="{BF89D752-5F07-4AE4-9D61-816CB354E1D6}" type="presParOf" srcId="{64CEE42D-D12C-418B-8744-90007B643DAA}" destId="{9BEC73BA-CB99-4522-BF04-D827EFF6463A}" srcOrd="1" destOrd="0" presId="urn:microsoft.com/office/officeart/2005/8/layout/radial6"/>
    <dgm:cxn modelId="{C8777E3A-68B5-46E3-883C-B42F8AE7D4FA}" type="presParOf" srcId="{64CEE42D-D12C-418B-8744-90007B643DAA}" destId="{D087EB20-5058-401E-A63E-04846A24FEAC}" srcOrd="2" destOrd="0" presId="urn:microsoft.com/office/officeart/2005/8/layout/radial6"/>
    <dgm:cxn modelId="{173137CE-60D2-45AD-9F03-DC929DDC6BC7}" type="presParOf" srcId="{64CEE42D-D12C-418B-8744-90007B643DAA}" destId="{C5C90808-A5A6-4D64-BC97-EB0B17F175F3}" srcOrd="3" destOrd="0" presId="urn:microsoft.com/office/officeart/2005/8/layout/radial6"/>
    <dgm:cxn modelId="{05A5DD49-AC3B-44CD-8B8E-F59CC91C5B20}" type="presParOf" srcId="{64CEE42D-D12C-418B-8744-90007B643DAA}" destId="{63435458-6F11-4CCF-95A4-AC52375C54A5}" srcOrd="4" destOrd="0" presId="urn:microsoft.com/office/officeart/2005/8/layout/radial6"/>
    <dgm:cxn modelId="{E67F839A-1CE3-481B-B8E3-8AC5CC563B03}" type="presParOf" srcId="{64CEE42D-D12C-418B-8744-90007B643DAA}" destId="{C1C783CB-A6F4-4DB5-9617-ABAA7F515F30}" srcOrd="5" destOrd="0" presId="urn:microsoft.com/office/officeart/2005/8/layout/radial6"/>
    <dgm:cxn modelId="{6BFC062C-7BF9-4E15-A7F6-06CADD6403CA}" type="presParOf" srcId="{64CEE42D-D12C-418B-8744-90007B643DAA}" destId="{E84E8990-CFE7-4110-AF17-2B95B7BE0E7E}" srcOrd="6" destOrd="0" presId="urn:microsoft.com/office/officeart/2005/8/layout/radial6"/>
    <dgm:cxn modelId="{5624CD4B-7D03-409B-B47E-FF2BCD53AB74}" type="presParOf" srcId="{64CEE42D-D12C-418B-8744-90007B643DAA}" destId="{958669E7-1613-4B94-9A9B-2AA583FB2FC5}" srcOrd="7" destOrd="0" presId="urn:microsoft.com/office/officeart/2005/8/layout/radial6"/>
    <dgm:cxn modelId="{C3DCF6E5-DFD5-488B-B240-FBF00B46340E}" type="presParOf" srcId="{64CEE42D-D12C-418B-8744-90007B643DAA}" destId="{535799CC-054F-4AD8-B9E8-5507D9F6528C}" srcOrd="8" destOrd="0" presId="urn:microsoft.com/office/officeart/2005/8/layout/radial6"/>
    <dgm:cxn modelId="{01C9AEC9-17CD-493D-8CDC-D99AF2A153A7}" type="presParOf" srcId="{64CEE42D-D12C-418B-8744-90007B643DAA}" destId="{AEE458E8-670B-4D41-B57B-7A1B6AFD3B77}" srcOrd="9" destOrd="0" presId="urn:microsoft.com/office/officeart/2005/8/layout/radial6"/>
    <dgm:cxn modelId="{98C6EA96-E557-40C4-A5B0-9AC71C80AC9A}" type="presParOf" srcId="{64CEE42D-D12C-418B-8744-90007B643DAA}" destId="{24410E9C-17CA-4491-915A-E744AEBAB42A}" srcOrd="10" destOrd="0" presId="urn:microsoft.com/office/officeart/2005/8/layout/radial6"/>
    <dgm:cxn modelId="{501FF1FE-1271-496D-A9D1-2B67254F3A1C}" type="presParOf" srcId="{64CEE42D-D12C-418B-8744-90007B643DAA}" destId="{B8E9A074-4CAD-4377-9C5A-FE68D2834D77}" srcOrd="11" destOrd="0" presId="urn:microsoft.com/office/officeart/2005/8/layout/radial6"/>
    <dgm:cxn modelId="{11019137-4A81-4A21-9B29-B3C819EB73FA}" type="presParOf" srcId="{64CEE42D-D12C-418B-8744-90007B643DAA}" destId="{CF1963AB-00CF-40DA-B6BD-F82E33A7DD8F}" srcOrd="12" destOrd="0" presId="urn:microsoft.com/office/officeart/2005/8/layout/radial6"/>
  </dgm:cxnLst>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DA54CD5-E8AD-47BB-972C-C0BB143F86FB}" type="datetimeFigureOut">
              <a:rPr lang="en-US" smtClean="0"/>
              <a:pPr/>
              <a:t>2/12/2014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0B69BEE-52FB-4F7C-B2E6-BEF36D81826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pPr>
              <a:defRPr/>
            </a:pPr>
            <a:fld id="{BF898095-DB70-4B96-BCBB-A9800112D492}" type="datetimeFigureOut">
              <a:rPr lang="en-US" smtClean="0"/>
              <a:pPr>
                <a:defRPr/>
              </a:pPr>
              <a:t>2/12/2014</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pPr>
              <a:defRPr/>
            </a:pPr>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pPr>
              <a:defRPr/>
            </a:pPr>
            <a:fld id="{679A9410-9487-49D6-AF41-08B15F9F7BE4}"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DB4FD563-7DA1-4397-AEAF-4E81C0AE7917}" type="datetimeFigureOut">
              <a:rPr lang="en-US" smtClean="0"/>
              <a:pPr>
                <a:defRPr/>
              </a:pPr>
              <a:t>2/12/2014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21B7BE-A2A7-4C98-8B2C-7212E80C7B78}"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fld id="{8C4C7EF1-3773-4DF0-95A4-679901FB17CC}" type="datetimeFigureOut">
              <a:rPr lang="en-US" smtClean="0"/>
              <a:pPr>
                <a:defRPr/>
              </a:pPr>
              <a:t>2/12/2014</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2037E01-C046-424F-B5B5-193213A6782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pPr>
              <a:defRPr/>
            </a:pPr>
            <a:fld id="{8A85F77F-9350-4E33-865B-F94025662A36}" type="datetimeFigureOut">
              <a:rPr lang="en-US" smtClean="0"/>
              <a:pPr>
                <a:defRPr/>
              </a:pPr>
              <a:t>2/12/2014</a:t>
            </a:fld>
            <a:endParaRPr lang="en-US"/>
          </a:p>
        </p:txBody>
      </p:sp>
      <p:sp>
        <p:nvSpPr>
          <p:cNvPr id="9" name="Slide Number Placeholder 8"/>
          <p:cNvSpPr>
            <a:spLocks noGrp="1"/>
          </p:cNvSpPr>
          <p:nvPr>
            <p:ph type="sldNum" sz="quarter" idx="15"/>
          </p:nvPr>
        </p:nvSpPr>
        <p:spPr/>
        <p:txBody>
          <a:bodyPr rtlCol="0"/>
          <a:lstStyle/>
          <a:p>
            <a:pPr>
              <a:defRPr/>
            </a:pPr>
            <a:fld id="{80C34B62-C380-4632-8B63-C8B465547E2E}" type="slidenum">
              <a:rPr lang="en-US" smtClean="0"/>
              <a:pPr>
                <a:defRPr/>
              </a:pPr>
              <a:t>‹#›</a:t>
            </a:fld>
            <a:endParaRPr lang="en-US"/>
          </a:p>
        </p:txBody>
      </p:sp>
      <p:sp>
        <p:nvSpPr>
          <p:cNvPr id="10" name="Footer Placeholder 9"/>
          <p:cNvSpPr>
            <a:spLocks noGrp="1"/>
          </p:cNvSpPr>
          <p:nvPr>
            <p:ph type="ftr" sz="quarter" idx="16"/>
          </p:nvPr>
        </p:nvSpPr>
        <p:spPr/>
        <p:txBody>
          <a:bodyPr rtlCol="0"/>
          <a:lstStyle/>
          <a:p>
            <a:pPr>
              <a:defRPr/>
            </a:pP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pPr>
              <a:defRPr/>
            </a:pPr>
            <a:fld id="{5CAA5F0F-2019-41EF-9F16-8C09620C95DD}" type="datetimeFigureOut">
              <a:rPr lang="en-US" smtClean="0"/>
              <a:pPr>
                <a:defRPr/>
              </a:pPr>
              <a:t>2/12/2014</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pPr>
              <a:defRPr/>
            </a:pPr>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pPr>
              <a:defRPr/>
            </a:pPr>
            <a:fld id="{D31FF4A3-ED8C-4EDD-A213-80019D75ADE6}" type="slidenum">
              <a:rPr lang="en-US" smtClean="0"/>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fld id="{1B25D897-44F0-437D-A894-4E17A994F835}" type="datetimeFigureOut">
              <a:rPr lang="en-US" smtClean="0"/>
              <a:pPr>
                <a:defRPr/>
              </a:pPr>
              <a:t>2/12/2014</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63D1435-1327-4F51-802C-DA404F79CDDE}" type="slidenum">
              <a:rPr lang="en-US" smtClean="0"/>
              <a:pPr>
                <a:defRPr/>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pPr>
              <a:defRPr/>
            </a:pPr>
            <a:fld id="{57B8695D-1627-4A0D-8E70-4DA1B5381074}" type="datetimeFigureOut">
              <a:rPr lang="en-US" smtClean="0"/>
              <a:pPr>
                <a:defRPr/>
              </a:pPr>
              <a:t>2/12/2014</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57C31868-9431-4EC7-9B9F-183894E9ECE3}" type="slidenum">
              <a:rPr lang="en-US" smtClean="0"/>
              <a:pPr>
                <a:defRPr/>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pPr>
              <a:defRPr/>
            </a:pPr>
            <a:fld id="{1207A62B-7325-4199-BDCD-1C41816943E2}" type="datetimeFigureOut">
              <a:rPr lang="en-US" smtClean="0"/>
              <a:pPr>
                <a:defRPr/>
              </a:pPr>
              <a:t>2/12/2014</a:t>
            </a:fld>
            <a:endParaRPr lang="en-US"/>
          </a:p>
        </p:txBody>
      </p:sp>
      <p:sp>
        <p:nvSpPr>
          <p:cNvPr id="7" name="Slide Number Placeholder 6"/>
          <p:cNvSpPr>
            <a:spLocks noGrp="1"/>
          </p:cNvSpPr>
          <p:nvPr>
            <p:ph type="sldNum" sz="quarter" idx="11"/>
          </p:nvPr>
        </p:nvSpPr>
        <p:spPr/>
        <p:txBody>
          <a:bodyPr rtlCol="0"/>
          <a:lstStyle/>
          <a:p>
            <a:pPr>
              <a:defRPr/>
            </a:pPr>
            <a:fld id="{6B25B17D-CC13-4B0D-971B-8D60F062BE27}" type="slidenum">
              <a:rPr lang="en-US" smtClean="0"/>
              <a:pPr>
                <a:defRPr/>
              </a:pPr>
              <a:t>‹#›</a:t>
            </a:fld>
            <a:endParaRPr lang="en-US"/>
          </a:p>
        </p:txBody>
      </p:sp>
      <p:sp>
        <p:nvSpPr>
          <p:cNvPr id="8" name="Footer Placeholder 7"/>
          <p:cNvSpPr>
            <a:spLocks noGrp="1"/>
          </p:cNvSpPr>
          <p:nvPr>
            <p:ph type="ftr" sz="quarter" idx="12"/>
          </p:nvPr>
        </p:nvSpPr>
        <p:spPr/>
        <p:txBody>
          <a:bodyPr rtlCol="0"/>
          <a:lstStyle/>
          <a:p>
            <a:pPr>
              <a:defRPr/>
            </a:pP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0357AC92-EBF8-4B56-B798-47C0615C8E46}" type="datetimeFigureOut">
              <a:rPr lang="en-US" smtClean="0"/>
              <a:pPr>
                <a:defRPr/>
              </a:pPr>
              <a:t>2/12/2014</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CDF87754-933D-41BB-BE51-6019A05F12F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pPr>
              <a:defRPr/>
            </a:pPr>
            <a:fld id="{F3459DFC-65CE-472C-BD3C-08FB2746E277}" type="datetimeFigureOut">
              <a:rPr lang="en-US" smtClean="0"/>
              <a:pPr>
                <a:defRPr/>
              </a:pPr>
              <a:t>2/12/2014</a:t>
            </a:fld>
            <a:endParaRPr lang="en-US"/>
          </a:p>
        </p:txBody>
      </p:sp>
      <p:sp>
        <p:nvSpPr>
          <p:cNvPr id="22" name="Slide Number Placeholder 21"/>
          <p:cNvSpPr>
            <a:spLocks noGrp="1"/>
          </p:cNvSpPr>
          <p:nvPr>
            <p:ph type="sldNum" sz="quarter" idx="15"/>
          </p:nvPr>
        </p:nvSpPr>
        <p:spPr/>
        <p:txBody>
          <a:bodyPr rtlCol="0"/>
          <a:lstStyle/>
          <a:p>
            <a:pPr>
              <a:defRPr/>
            </a:pPr>
            <a:fld id="{2F38A484-277E-4BC3-9113-999390D45414}" type="slidenum">
              <a:rPr lang="en-US" smtClean="0"/>
              <a:pPr>
                <a:defRPr/>
              </a:pPr>
              <a:t>‹#›</a:t>
            </a:fld>
            <a:endParaRPr lang="en-US"/>
          </a:p>
        </p:txBody>
      </p:sp>
      <p:sp>
        <p:nvSpPr>
          <p:cNvPr id="23" name="Footer Placeholder 22"/>
          <p:cNvSpPr>
            <a:spLocks noGrp="1"/>
          </p:cNvSpPr>
          <p:nvPr>
            <p:ph type="ftr" sz="quarter" idx="16"/>
          </p:nvPr>
        </p:nvSpPr>
        <p:spPr/>
        <p:txBody>
          <a:bodyPr rtlCol="0"/>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pPr>
              <a:defRPr/>
            </a:pPr>
            <a:fld id="{813E2ACC-A4B2-401B-B5EE-2000EA737FD9}" type="datetimeFigureOut">
              <a:rPr lang="en-US" smtClean="0"/>
              <a:pPr>
                <a:defRPr/>
              </a:pPr>
              <a:t>2/12/2014</a:t>
            </a:fld>
            <a:endParaRPr lang="en-US"/>
          </a:p>
        </p:txBody>
      </p:sp>
      <p:sp>
        <p:nvSpPr>
          <p:cNvPr id="18" name="Slide Number Placeholder 17"/>
          <p:cNvSpPr>
            <a:spLocks noGrp="1"/>
          </p:cNvSpPr>
          <p:nvPr>
            <p:ph type="sldNum" sz="quarter" idx="11"/>
          </p:nvPr>
        </p:nvSpPr>
        <p:spPr/>
        <p:txBody>
          <a:bodyPr rtlCol="0"/>
          <a:lstStyle/>
          <a:p>
            <a:pPr>
              <a:defRPr/>
            </a:pPr>
            <a:fld id="{2E540F67-65CA-45C2-8AFB-2C9F803A7D7D}" type="slidenum">
              <a:rPr lang="en-US" smtClean="0"/>
              <a:pPr>
                <a:defRPr/>
              </a:pPr>
              <a:t>‹#›</a:t>
            </a:fld>
            <a:endParaRPr lang="en-US"/>
          </a:p>
        </p:txBody>
      </p:sp>
      <p:sp>
        <p:nvSpPr>
          <p:cNvPr id="21" name="Footer Placeholder 20"/>
          <p:cNvSpPr>
            <a:spLocks noGrp="1"/>
          </p:cNvSpPr>
          <p:nvPr>
            <p:ph type="ftr" sz="quarter" idx="12"/>
          </p:nvPr>
        </p:nvSpPr>
        <p:spPr/>
        <p:txBody>
          <a:bodyPr rtlCol="0"/>
          <a:lstStyle/>
          <a:p>
            <a:pPr>
              <a:defRPr/>
            </a:pP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a:defRPr/>
            </a:pPr>
            <a:fld id="{68BE3C35-6882-4461-9290-79F3D920C63B}" type="datetimeFigureOut">
              <a:rPr lang="en-US" smtClean="0"/>
              <a:pPr>
                <a:defRPr/>
              </a:pPr>
              <a:t>2/12/2014</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a:defRPr/>
            </a:pPr>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pPr>
              <a:defRPr/>
            </a:pPr>
            <a:fld id="{529DF5D8-1649-48D3-9A13-6B3227C4465D}"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3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 Id="rId4" Type="http://schemas.openxmlformats.org/officeDocument/2006/relationships/image" Target="../media/image9.jpeg"/></Relationships>
</file>

<file path=ppt/slides/_rels/slide3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2286000" y="1752600"/>
            <a:ext cx="6172200" cy="1513362"/>
          </a:xfrm>
        </p:spPr>
        <p:txBody>
          <a:bodyPr>
            <a:noAutofit/>
          </a:bodyPr>
          <a:lstStyle/>
          <a:p>
            <a:pPr eaLnBrk="1" hangingPunct="1"/>
            <a:r>
              <a:rPr lang="en-US" sz="4800" dirty="0" smtClean="0"/>
              <a:t>Introduction to </a:t>
            </a:r>
            <a:br>
              <a:rPr lang="en-US" sz="4800" dirty="0" smtClean="0"/>
            </a:br>
            <a:r>
              <a:rPr lang="en-US" sz="4800" dirty="0" smtClean="0"/>
              <a:t>Service-Learning</a:t>
            </a:r>
          </a:p>
        </p:txBody>
      </p:sp>
      <p:sp>
        <p:nvSpPr>
          <p:cNvPr id="3" name="Subtitle 2"/>
          <p:cNvSpPr>
            <a:spLocks noGrp="1"/>
          </p:cNvSpPr>
          <p:nvPr>
            <p:ph type="subTitle" idx="1"/>
          </p:nvPr>
        </p:nvSpPr>
        <p:spPr>
          <a:xfrm>
            <a:off x="2286000" y="4572000"/>
            <a:ext cx="6172200" cy="1802922"/>
          </a:xfrm>
        </p:spPr>
        <p:txBody>
          <a:bodyPr rtlCol="0">
            <a:normAutofit/>
          </a:bodyPr>
          <a:lstStyle/>
          <a:p>
            <a:pPr algn="ctr" eaLnBrk="1" fontAlgn="auto" hangingPunct="1">
              <a:spcAft>
                <a:spcPts val="0"/>
              </a:spcAft>
              <a:buFont typeface="Arial" pitchFamily="34" charset="0"/>
              <a:buNone/>
              <a:defRPr/>
            </a:pPr>
            <a:r>
              <a:rPr lang="en-US" i="1" dirty="0" smtClean="0"/>
              <a:t>LOVE is the spirit of FAITH</a:t>
            </a:r>
          </a:p>
          <a:p>
            <a:pPr algn="ctr" eaLnBrk="1" fontAlgn="auto" hangingPunct="1">
              <a:spcAft>
                <a:spcPts val="0"/>
              </a:spcAft>
              <a:buFont typeface="Arial" pitchFamily="34" charset="0"/>
              <a:buNone/>
              <a:defRPr/>
            </a:pPr>
            <a:r>
              <a:rPr lang="en-US" i="1" dirty="0" smtClean="0"/>
              <a:t>SERVICE is the spirit of LOVE</a:t>
            </a:r>
          </a:p>
          <a:p>
            <a:pPr algn="ctr" eaLnBrk="1" fontAlgn="auto" hangingPunct="1">
              <a:spcAft>
                <a:spcPts val="0"/>
              </a:spcAft>
              <a:buFont typeface="Arial" pitchFamily="34" charset="0"/>
              <a:buNone/>
              <a:defRPr/>
            </a:pPr>
            <a:endParaRPr lang="en-US" dirty="0" smtClean="0"/>
          </a:p>
          <a:p>
            <a:pPr algn="ctr" eaLnBrk="1" fontAlgn="auto" hangingPunct="1">
              <a:spcAft>
                <a:spcPts val="0"/>
              </a:spcAft>
              <a:buFont typeface="Arial" pitchFamily="34" charset="0"/>
              <a:buNone/>
              <a:defRPr/>
            </a:pPr>
            <a:r>
              <a:rPr lang="en-US" i="1" dirty="0" smtClean="0"/>
              <a:t>Serving to Learn</a:t>
            </a:r>
          </a:p>
          <a:p>
            <a:pPr algn="ctr" eaLnBrk="1" fontAlgn="auto" hangingPunct="1">
              <a:spcAft>
                <a:spcPts val="0"/>
              </a:spcAft>
              <a:buFont typeface="Arial" pitchFamily="34" charset="0"/>
              <a:buNone/>
              <a:defRPr/>
            </a:pPr>
            <a:r>
              <a:rPr lang="en-US" i="1" dirty="0" smtClean="0"/>
              <a:t>Learning to Serve</a:t>
            </a:r>
            <a:endParaRPr lang="en-US"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rPr>
              <a:t>What is Service-Learning?</a:t>
            </a:r>
            <a:endParaRPr lang="en-US" dirty="0"/>
          </a:p>
        </p:txBody>
      </p:sp>
      <p:sp>
        <p:nvSpPr>
          <p:cNvPr id="3" name="Content Placeholder 2"/>
          <p:cNvSpPr>
            <a:spLocks noGrp="1"/>
          </p:cNvSpPr>
          <p:nvPr>
            <p:ph sz="quarter" idx="1"/>
          </p:nvPr>
        </p:nvSpPr>
        <p:spPr/>
        <p:txBody>
          <a:bodyPr/>
          <a:lstStyle/>
          <a:p>
            <a:pPr>
              <a:lnSpc>
                <a:spcPct val="90000"/>
              </a:lnSpc>
            </a:pPr>
            <a:r>
              <a:rPr lang="en-US" altLang="zh-TW" sz="2800" dirty="0" smtClean="0"/>
              <a:t>A “teaching methodology that combines community service with </a:t>
            </a:r>
          </a:p>
          <a:p>
            <a:pPr lvl="1">
              <a:lnSpc>
                <a:spcPct val="90000"/>
              </a:lnSpc>
            </a:pPr>
            <a:r>
              <a:rPr lang="en-US" altLang="zh-TW" sz="2400" dirty="0" smtClean="0"/>
              <a:t>explicit academic learning objectives, </a:t>
            </a:r>
          </a:p>
          <a:p>
            <a:pPr lvl="1">
              <a:lnSpc>
                <a:spcPct val="90000"/>
              </a:lnSpc>
            </a:pPr>
            <a:r>
              <a:rPr lang="en-US" altLang="zh-TW" sz="2400" dirty="0" smtClean="0"/>
              <a:t>preparation and </a:t>
            </a:r>
          </a:p>
          <a:p>
            <a:pPr lvl="1">
              <a:lnSpc>
                <a:spcPct val="90000"/>
              </a:lnSpc>
            </a:pPr>
            <a:r>
              <a:rPr lang="en-US" altLang="zh-TW" sz="2400" dirty="0" smtClean="0"/>
              <a:t>reflection</a:t>
            </a:r>
          </a:p>
          <a:p>
            <a:r>
              <a:rPr lang="en-US" altLang="zh-TW" dirty="0" smtClean="0"/>
              <a:t>Students provide community service but learn about the context in which it is provided, the connection between the service and their academic coursework, and their roles as citizens” (</a:t>
            </a:r>
            <a:r>
              <a:rPr lang="en-US" altLang="zh-TW" dirty="0" err="1" smtClean="0"/>
              <a:t>Seifer</a:t>
            </a:r>
            <a:r>
              <a:rPr lang="en-US" altLang="zh-TW" dirty="0" smtClean="0"/>
              <a:t>, CCPH, 2000).</a:t>
            </a:r>
            <a:endParaRPr lang="zh-TW" altLang="en-US" dirty="0" smtClean="0"/>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b="1" dirty="0" smtClean="0">
                <a:solidFill>
                  <a:schemeClr val="accent2"/>
                </a:solidFill>
              </a:rPr>
              <a:t>Service-Learning</a:t>
            </a:r>
          </a:p>
        </p:txBody>
      </p:sp>
      <p:sp>
        <p:nvSpPr>
          <p:cNvPr id="12291" name="Content Placeholder 2"/>
          <p:cNvSpPr>
            <a:spLocks noGrp="1"/>
          </p:cNvSpPr>
          <p:nvPr>
            <p:ph sz="quarter" idx="1"/>
          </p:nvPr>
        </p:nvSpPr>
        <p:spPr/>
        <p:txBody>
          <a:bodyPr/>
          <a:lstStyle/>
          <a:p>
            <a:pPr eaLnBrk="1" hangingPunct="1"/>
            <a:r>
              <a:rPr lang="en-US" dirty="0" smtClean="0"/>
              <a:t>Equal benefit to provider and recipient of service</a:t>
            </a:r>
          </a:p>
          <a:p>
            <a:pPr eaLnBrk="1" hangingPunct="1"/>
            <a:r>
              <a:rPr lang="en-US" dirty="0" smtClean="0"/>
              <a:t>Equal focus on service and learning</a:t>
            </a:r>
          </a:p>
          <a:p>
            <a:pPr eaLnBrk="1" hangingPunct="1"/>
            <a:r>
              <a:rPr lang="en-US" dirty="0" smtClean="0"/>
              <a:t>Every individual, organization, and entity involved functions as both teacher and learner</a:t>
            </a:r>
          </a:p>
          <a:p>
            <a:pPr eaLnBrk="1" hangingPunct="1"/>
            <a:r>
              <a:rPr lang="en-US" dirty="0" smtClean="0"/>
              <a:t>Must have academic context that ensures</a:t>
            </a:r>
          </a:p>
          <a:p>
            <a:pPr lvl="1" eaLnBrk="1" hangingPunct="1"/>
            <a:r>
              <a:rPr lang="en-US" dirty="0" smtClean="0"/>
              <a:t>Service enhances learning</a:t>
            </a:r>
          </a:p>
          <a:p>
            <a:pPr lvl="1" eaLnBrk="1" hangingPunct="1"/>
            <a:r>
              <a:rPr lang="en-US" dirty="0" smtClean="0"/>
              <a:t>Learning enhances service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29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91">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29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Graduation Requirement </a:t>
            </a:r>
            <a:endParaRPr lang="en-US" dirty="0"/>
          </a:p>
        </p:txBody>
      </p:sp>
      <p:sp>
        <p:nvSpPr>
          <p:cNvPr id="3" name="Content Placeholder 2"/>
          <p:cNvSpPr>
            <a:spLocks noGrp="1"/>
          </p:cNvSpPr>
          <p:nvPr>
            <p:ph idx="1"/>
          </p:nvPr>
        </p:nvSpPr>
        <p:spPr/>
        <p:txBody>
          <a:bodyPr/>
          <a:lstStyle/>
          <a:p>
            <a:r>
              <a:rPr lang="en-US" dirty="0" smtClean="0"/>
              <a:t>Service-Learning is a must for each student</a:t>
            </a:r>
          </a:p>
          <a:p>
            <a:r>
              <a:rPr lang="en-US" dirty="0" smtClean="0"/>
              <a:t>Since 2011,  each student should take minimum one Service-Learning course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Service-Learning (SL)</a:t>
            </a:r>
            <a:endParaRPr lang="en-US" dirty="0"/>
          </a:p>
        </p:txBody>
      </p:sp>
      <p:sp>
        <p:nvSpPr>
          <p:cNvPr id="3" name="Content Placeholder 2"/>
          <p:cNvSpPr>
            <a:spLocks noGrp="1"/>
          </p:cNvSpPr>
          <p:nvPr>
            <p:ph idx="1"/>
          </p:nvPr>
        </p:nvSpPr>
        <p:spPr/>
        <p:txBody>
          <a:bodyPr/>
          <a:lstStyle/>
          <a:p>
            <a:r>
              <a:rPr lang="en-US" dirty="0" smtClean="0"/>
              <a:t>Mono-discipline SL</a:t>
            </a:r>
          </a:p>
          <a:p>
            <a:pPr lvl="1"/>
            <a:r>
              <a:rPr lang="en-US" dirty="0" smtClean="0"/>
              <a:t>Organized at department level</a:t>
            </a:r>
          </a:p>
          <a:p>
            <a:r>
              <a:rPr lang="en-US" dirty="0" smtClean="0"/>
              <a:t>Multi-discipline or inter-discipline SL</a:t>
            </a:r>
          </a:p>
          <a:p>
            <a:pPr lvl="1"/>
            <a:r>
              <a:rPr lang="en-US" dirty="0" smtClean="0"/>
              <a:t>Organized at faculty or university level</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Requirement for Service-learning </a:t>
            </a:r>
            <a:endParaRPr lang="en-US" dirty="0"/>
          </a:p>
        </p:txBody>
      </p:sp>
      <p:sp>
        <p:nvSpPr>
          <p:cNvPr id="3" name="Content Placeholder 2"/>
          <p:cNvSpPr>
            <a:spLocks noGrp="1"/>
          </p:cNvSpPr>
          <p:nvPr>
            <p:ph sz="quarter" idx="1"/>
          </p:nvPr>
        </p:nvSpPr>
        <p:spPr/>
        <p:txBody>
          <a:bodyPr/>
          <a:lstStyle/>
          <a:p>
            <a:r>
              <a:rPr lang="en-US" dirty="0" smtClean="0"/>
              <a:t>Link to Curriculum</a:t>
            </a:r>
          </a:p>
          <a:p>
            <a:r>
              <a:rPr lang="en-US" dirty="0" smtClean="0"/>
              <a:t>Meaningful SL through service practicum</a:t>
            </a:r>
          </a:p>
          <a:p>
            <a:r>
              <a:rPr lang="en-US" dirty="0" smtClean="0"/>
              <a:t>Reflection</a:t>
            </a:r>
          </a:p>
          <a:p>
            <a:r>
              <a:rPr lang="en-US" dirty="0" smtClean="0"/>
              <a:t>Diversity</a:t>
            </a:r>
          </a:p>
          <a:p>
            <a:r>
              <a:rPr lang="en-US" dirty="0" smtClean="0"/>
              <a:t>Partnership</a:t>
            </a:r>
          </a:p>
          <a:p>
            <a:r>
              <a:rPr lang="en-US" dirty="0" smtClean="0"/>
              <a:t>Progress Monitoring/Mentoring</a:t>
            </a:r>
          </a:p>
          <a:p>
            <a:r>
              <a:rPr lang="en-US" dirty="0" smtClean="0"/>
              <a:t>Duration and Intensity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5943600" cy="838200"/>
          </a:xfrm>
        </p:spPr>
        <p:txBody>
          <a:bodyPr>
            <a:normAutofit/>
          </a:bodyPr>
          <a:lstStyle/>
          <a:p>
            <a:r>
              <a:rPr lang="en-US" dirty="0" smtClean="0"/>
              <a:t>Packaging Design Course</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5105400" y="3048000"/>
            <a:ext cx="2362200" cy="3429000"/>
          </a:xfr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00200" y="3048000"/>
            <a:ext cx="2514600" cy="3429000"/>
          </a:xfrm>
          <a:prstGeom prst="rect">
            <a:avLst/>
          </a:prstGeom>
        </p:spPr>
      </p:pic>
      <p:sp>
        <p:nvSpPr>
          <p:cNvPr id="8" name="Rounded Rectangle 7"/>
          <p:cNvSpPr/>
          <p:nvPr/>
        </p:nvSpPr>
        <p:spPr>
          <a:xfrm>
            <a:off x="609600" y="838200"/>
            <a:ext cx="7467600" cy="21336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Arial" panose="020B0604020202020204" pitchFamily="34" charset="0"/>
              <a:buChar char="•"/>
            </a:pPr>
            <a:r>
              <a:rPr lang="en-US" sz="2400" dirty="0" smtClean="0">
                <a:solidFill>
                  <a:schemeClr val="tx1"/>
                </a:solidFill>
              </a:rPr>
              <a:t>National Award: 1</a:t>
            </a:r>
            <a:r>
              <a:rPr lang="en-US" sz="2400" baseline="30000" dirty="0" smtClean="0">
                <a:solidFill>
                  <a:schemeClr val="tx1"/>
                </a:solidFill>
              </a:rPr>
              <a:t>st</a:t>
            </a:r>
            <a:r>
              <a:rPr lang="en-US" sz="2400" dirty="0" smtClean="0">
                <a:solidFill>
                  <a:schemeClr val="tx1"/>
                </a:solidFill>
              </a:rPr>
              <a:t> winner Pack </a:t>
            </a:r>
            <a:r>
              <a:rPr lang="en-US" sz="2400" dirty="0">
                <a:solidFill>
                  <a:schemeClr val="tx1"/>
                </a:solidFill>
              </a:rPr>
              <a:t>2i Academy Design </a:t>
            </a:r>
            <a:r>
              <a:rPr lang="en-US" sz="2400" dirty="0" smtClean="0">
                <a:solidFill>
                  <a:schemeClr val="tx1"/>
                </a:solidFill>
              </a:rPr>
              <a:t>Award for Herbal Category, 2009</a:t>
            </a:r>
          </a:p>
          <a:p>
            <a:pPr marL="285750" indent="-285750" algn="just">
              <a:buFont typeface="Arial" panose="020B0604020202020204" pitchFamily="34" charset="0"/>
              <a:buChar char="•"/>
            </a:pPr>
            <a:r>
              <a:rPr lang="en-US" sz="2400" dirty="0" smtClean="0">
                <a:solidFill>
                  <a:schemeClr val="tx1"/>
                </a:solidFill>
              </a:rPr>
              <a:t>Asia Award: Award </a:t>
            </a:r>
            <a:r>
              <a:rPr lang="en-US" sz="2400" dirty="0">
                <a:solidFill>
                  <a:schemeClr val="tx1"/>
                </a:solidFill>
              </a:rPr>
              <a:t>for Packaging Excellence Asia Star 2009 </a:t>
            </a:r>
            <a:r>
              <a:rPr lang="en-US" sz="2400" dirty="0" smtClean="0">
                <a:solidFill>
                  <a:schemeClr val="tx1"/>
                </a:solidFill>
              </a:rPr>
              <a:t>(Students Category) </a:t>
            </a:r>
            <a:endParaRPr lang="en-US" sz="2400" dirty="0">
              <a:solidFill>
                <a:schemeClr val="tx1"/>
              </a:solidFill>
            </a:endParaRPr>
          </a:p>
        </p:txBody>
      </p:sp>
    </p:spTree>
    <p:extLst>
      <p:ext uri="{BB962C8B-B14F-4D97-AF65-F5344CB8AC3E}">
        <p14:creationId xmlns:p14="http://schemas.microsoft.com/office/powerpoint/2010/main" xmlns="" val="809483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Grp="1" noChangeArrowheads="1"/>
          </p:cNvSpPr>
          <p:nvPr>
            <p:ph type="ctrTitle"/>
          </p:nvPr>
        </p:nvSpPr>
        <p:spPr>
          <a:xfrm>
            <a:off x="1905000" y="228600"/>
            <a:ext cx="6705600" cy="675162"/>
          </a:xfrm>
        </p:spPr>
        <p:txBody>
          <a:bodyPr/>
          <a:lstStyle/>
          <a:p>
            <a:r>
              <a:rPr lang="en-US" dirty="0" smtClean="0"/>
              <a:t>Elements of Service-Learning</a:t>
            </a:r>
            <a:endParaRPr lang="en-US" dirty="0"/>
          </a:p>
        </p:txBody>
      </p:sp>
      <p:graphicFrame>
        <p:nvGraphicFramePr>
          <p:cNvPr id="7" name="Diagram 6"/>
          <p:cNvGraphicFramePr/>
          <p:nvPr/>
        </p:nvGraphicFramePr>
        <p:xfrm>
          <a:off x="304800" y="1295400"/>
          <a:ext cx="9144000"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4" name="Rectangle 4"/>
          <p:cNvSpPr>
            <a:spLocks noGrp="1" noChangeArrowheads="1"/>
          </p:cNvSpPr>
          <p:nvPr>
            <p:ph type="title"/>
          </p:nvPr>
        </p:nvSpPr>
        <p:spPr/>
        <p:txBody>
          <a:bodyPr/>
          <a:lstStyle/>
          <a:p>
            <a:r>
              <a:rPr lang="en-US" dirty="0">
                <a:solidFill>
                  <a:srgbClr val="FF0000"/>
                </a:solidFill>
              </a:rPr>
              <a:t>Preparation</a:t>
            </a:r>
          </a:p>
        </p:txBody>
      </p:sp>
      <p:sp>
        <p:nvSpPr>
          <p:cNvPr id="35843" name="Rectangle 3"/>
          <p:cNvSpPr>
            <a:spLocks noGrp="1" noChangeArrowheads="1"/>
          </p:cNvSpPr>
          <p:nvPr>
            <p:ph sz="quarter" idx="1"/>
          </p:nvPr>
        </p:nvSpPr>
        <p:spPr/>
        <p:txBody>
          <a:bodyPr/>
          <a:lstStyle/>
          <a:p>
            <a:r>
              <a:rPr lang="en-US" sz="3600" dirty="0" smtClean="0"/>
              <a:t>Knowledge for the project</a:t>
            </a:r>
          </a:p>
          <a:p>
            <a:pPr>
              <a:buNone/>
            </a:pPr>
            <a:r>
              <a:rPr lang="en-US" sz="3600" dirty="0" smtClean="0"/>
              <a:t>  </a:t>
            </a:r>
            <a:r>
              <a:rPr lang="en-US" sz="2800" dirty="0" smtClean="0"/>
              <a:t>(Lecturing in class, mentoring)</a:t>
            </a:r>
          </a:p>
          <a:p>
            <a:r>
              <a:rPr lang="en-US" sz="3600" dirty="0" smtClean="0"/>
              <a:t>Preparation </a:t>
            </a:r>
            <a:r>
              <a:rPr lang="en-US" sz="3600" dirty="0"/>
              <a:t>includes everything </a:t>
            </a:r>
            <a:r>
              <a:rPr lang="en-US" sz="3600" dirty="0" smtClean="0"/>
              <a:t> that </a:t>
            </a:r>
            <a:r>
              <a:rPr lang="en-US" sz="3600" dirty="0"/>
              <a:t>is done to help the participants develop the necessary </a:t>
            </a:r>
            <a:r>
              <a:rPr lang="en-US" sz="3600" dirty="0" smtClean="0"/>
              <a:t>skills </a:t>
            </a:r>
          </a:p>
          <a:p>
            <a:pPr>
              <a:buNone/>
            </a:pPr>
            <a:endParaRPr lang="en-US" sz="3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dirty="0">
                <a:solidFill>
                  <a:srgbClr val="FF0000"/>
                </a:solidFill>
              </a:rPr>
              <a:t>Action</a:t>
            </a:r>
          </a:p>
        </p:txBody>
      </p:sp>
      <p:sp>
        <p:nvSpPr>
          <p:cNvPr id="38915" name="Rectangle 3"/>
          <p:cNvSpPr>
            <a:spLocks noGrp="1" noChangeArrowheads="1"/>
          </p:cNvSpPr>
          <p:nvPr>
            <p:ph sz="quarter" idx="1"/>
          </p:nvPr>
        </p:nvSpPr>
        <p:spPr/>
        <p:txBody>
          <a:bodyPr>
            <a:normAutofit fontScale="92500"/>
          </a:bodyPr>
          <a:lstStyle/>
          <a:p>
            <a:r>
              <a:rPr lang="en-US" sz="3600" dirty="0" smtClean="0"/>
              <a:t>The </a:t>
            </a:r>
            <a:r>
              <a:rPr lang="en-US" sz="3600" dirty="0"/>
              <a:t>meaningful service performed by participants can take many forms and may include teaching others, creating a product or performance, providing a service or advocating for change.  </a:t>
            </a:r>
            <a:endParaRPr lang="en-US" sz="3600" dirty="0" smtClean="0"/>
          </a:p>
          <a:p>
            <a:r>
              <a:rPr lang="en-US" sz="3600" dirty="0" smtClean="0"/>
              <a:t>The </a:t>
            </a:r>
            <a:r>
              <a:rPr lang="en-US" sz="3600" dirty="0"/>
              <a:t>action can occur in one day, over a particular week, as well as over the course of several months.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dirty="0">
                <a:solidFill>
                  <a:srgbClr val="FF0000"/>
                </a:solidFill>
              </a:rPr>
              <a:t>Reflection</a:t>
            </a:r>
          </a:p>
        </p:txBody>
      </p:sp>
      <p:sp>
        <p:nvSpPr>
          <p:cNvPr id="39939" name="Rectangle 3"/>
          <p:cNvSpPr>
            <a:spLocks noGrp="1" noChangeArrowheads="1"/>
          </p:cNvSpPr>
          <p:nvPr>
            <p:ph sz="quarter" idx="1"/>
          </p:nvPr>
        </p:nvSpPr>
        <p:spPr/>
        <p:txBody>
          <a:bodyPr>
            <a:normAutofit/>
          </a:bodyPr>
          <a:lstStyle/>
          <a:p>
            <a:r>
              <a:rPr lang="en-US" sz="3600" dirty="0" smtClean="0"/>
              <a:t>Processing </a:t>
            </a:r>
            <a:r>
              <a:rPr lang="en-US" sz="3600" dirty="0"/>
              <a:t>or reconstructing the service experience helps to make the connection to learning.  </a:t>
            </a:r>
            <a:endParaRPr lang="en-US" sz="3600" dirty="0" smtClean="0"/>
          </a:p>
          <a:p>
            <a:r>
              <a:rPr lang="en-US" sz="3600" dirty="0" smtClean="0"/>
              <a:t>Could </a:t>
            </a:r>
            <a:r>
              <a:rPr lang="en-US" sz="3600" dirty="0"/>
              <a:t>take many different </a:t>
            </a:r>
            <a:r>
              <a:rPr lang="en-US" sz="3600" dirty="0" smtClean="0"/>
              <a:t>forms. For example: writing</a:t>
            </a:r>
            <a:r>
              <a:rPr lang="en-US" sz="3600" dirty="0"/>
              <a:t>, doing, telling, and reading etc.</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7467600" cy="808038"/>
          </a:xfrm>
        </p:spPr>
        <p:txBody>
          <a:bodyPr>
            <a:normAutofit/>
          </a:bodyPr>
          <a:lstStyle/>
          <a:p>
            <a:r>
              <a:rPr lang="en-US" sz="3200" dirty="0" smtClean="0">
                <a:solidFill>
                  <a:schemeClr val="tx2">
                    <a:satMod val="130000"/>
                  </a:schemeClr>
                </a:solidFill>
              </a:rPr>
              <a:t>Why should be Service-Learning?</a:t>
            </a:r>
            <a:endParaRPr lang="en-US" sz="3200" dirty="0"/>
          </a:p>
        </p:txBody>
      </p:sp>
      <p:graphicFrame>
        <p:nvGraphicFramePr>
          <p:cNvPr id="4" name="Content Placeholder 3"/>
          <p:cNvGraphicFramePr>
            <a:graphicFrameLocks noGrp="1"/>
          </p:cNvGraphicFramePr>
          <p:nvPr>
            <p:ph idx="1"/>
          </p:nvPr>
        </p:nvGraphicFramePr>
        <p:xfrm>
          <a:off x="381000" y="1371600"/>
          <a:ext cx="8305800"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4"/>
          <p:cNvSpPr txBox="1">
            <a:spLocks noChangeArrowheads="1"/>
          </p:cNvSpPr>
          <p:nvPr/>
        </p:nvSpPr>
        <p:spPr bwMode="auto">
          <a:xfrm>
            <a:off x="381000" y="228600"/>
            <a:ext cx="8534400" cy="579438"/>
          </a:xfrm>
          <a:prstGeom prst="rect">
            <a:avLst/>
          </a:prstGeom>
          <a:no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folHlink"/>
                </a:solidFill>
                <a:latin typeface="Calibri" pitchFamily="34" charset="0"/>
              </a:defRPr>
            </a:lvl1pPr>
            <a:lvl2pPr marL="742950" indent="-285750" eaLnBrk="0" hangingPunct="0">
              <a:defRPr sz="2400">
                <a:solidFill>
                  <a:schemeClr val="folHlink"/>
                </a:solidFill>
                <a:latin typeface="Calibri" pitchFamily="34" charset="0"/>
              </a:defRPr>
            </a:lvl2pPr>
            <a:lvl3pPr marL="1143000" indent="-228600" eaLnBrk="0" hangingPunct="0">
              <a:defRPr sz="2400">
                <a:solidFill>
                  <a:schemeClr val="folHlink"/>
                </a:solidFill>
                <a:latin typeface="Calibri" pitchFamily="34" charset="0"/>
              </a:defRPr>
            </a:lvl3pPr>
            <a:lvl4pPr marL="1600200" indent="-228600" eaLnBrk="0" hangingPunct="0">
              <a:defRPr sz="2400">
                <a:solidFill>
                  <a:schemeClr val="folHlink"/>
                </a:solidFill>
                <a:latin typeface="Calibri" pitchFamily="34" charset="0"/>
              </a:defRPr>
            </a:lvl4pPr>
            <a:lvl5pPr marL="2057400" indent="-228600" eaLnBrk="0" hangingPunct="0">
              <a:defRPr sz="2400">
                <a:solidFill>
                  <a:schemeClr val="folHlink"/>
                </a:solidFill>
                <a:latin typeface="Calibri" pitchFamily="34" charset="0"/>
              </a:defRPr>
            </a:lvl5pPr>
            <a:lvl6pPr marL="2514600" indent="-228600" eaLnBrk="0" fontAlgn="base" hangingPunct="0">
              <a:spcBef>
                <a:spcPct val="0"/>
              </a:spcBef>
              <a:spcAft>
                <a:spcPct val="0"/>
              </a:spcAft>
              <a:defRPr sz="2400">
                <a:solidFill>
                  <a:schemeClr val="folHlink"/>
                </a:solidFill>
                <a:latin typeface="Calibri" pitchFamily="34" charset="0"/>
              </a:defRPr>
            </a:lvl6pPr>
            <a:lvl7pPr marL="2971800" indent="-228600" eaLnBrk="0" fontAlgn="base" hangingPunct="0">
              <a:spcBef>
                <a:spcPct val="0"/>
              </a:spcBef>
              <a:spcAft>
                <a:spcPct val="0"/>
              </a:spcAft>
              <a:defRPr sz="2400">
                <a:solidFill>
                  <a:schemeClr val="folHlink"/>
                </a:solidFill>
                <a:latin typeface="Calibri" pitchFamily="34" charset="0"/>
              </a:defRPr>
            </a:lvl7pPr>
            <a:lvl8pPr marL="3429000" indent="-228600" eaLnBrk="0" fontAlgn="base" hangingPunct="0">
              <a:spcBef>
                <a:spcPct val="0"/>
              </a:spcBef>
              <a:spcAft>
                <a:spcPct val="0"/>
              </a:spcAft>
              <a:defRPr sz="2400">
                <a:solidFill>
                  <a:schemeClr val="folHlink"/>
                </a:solidFill>
                <a:latin typeface="Calibri" pitchFamily="34" charset="0"/>
              </a:defRPr>
            </a:lvl8pPr>
            <a:lvl9pPr marL="3886200" indent="-228600" eaLnBrk="0" fontAlgn="base" hangingPunct="0">
              <a:spcBef>
                <a:spcPct val="0"/>
              </a:spcBef>
              <a:spcAft>
                <a:spcPct val="0"/>
              </a:spcAft>
              <a:defRPr sz="2400">
                <a:solidFill>
                  <a:schemeClr val="folHlink"/>
                </a:solidFill>
                <a:latin typeface="Calibri" pitchFamily="34" charset="0"/>
              </a:defRPr>
            </a:lvl9pPr>
          </a:lstStyle>
          <a:p>
            <a:pPr algn="ctr" eaLnBrk="1" hangingPunct="1"/>
            <a:r>
              <a:rPr lang="en-US" sz="3200" b="1" i="1" dirty="0" smtClean="0">
                <a:solidFill>
                  <a:srgbClr val="0000CC"/>
                </a:solidFill>
                <a:cs typeface="+mn-cs"/>
              </a:rPr>
              <a:t>Why reflect?</a:t>
            </a:r>
            <a:endParaRPr lang="en-US" sz="3200" b="1" dirty="0" smtClean="0">
              <a:solidFill>
                <a:srgbClr val="0000CC"/>
              </a:solidFill>
              <a:cs typeface="+mn-cs"/>
            </a:endParaRPr>
          </a:p>
        </p:txBody>
      </p:sp>
      <p:sp>
        <p:nvSpPr>
          <p:cNvPr id="27651" name="TextBox 4"/>
          <p:cNvSpPr txBox="1">
            <a:spLocks noChangeArrowheads="1"/>
          </p:cNvSpPr>
          <p:nvPr/>
        </p:nvSpPr>
        <p:spPr bwMode="auto">
          <a:xfrm>
            <a:off x="381000" y="1219201"/>
            <a:ext cx="8077200" cy="4154984"/>
          </a:xfrm>
          <a:prstGeom prst="rect">
            <a:avLst/>
          </a:prstGeom>
          <a:noFill/>
          <a:ln w="9525">
            <a:solidFill>
              <a:schemeClr val="tx1"/>
            </a:solidFill>
            <a:miter lim="800000"/>
            <a:headEnd/>
            <a:tailEnd/>
          </a:ln>
        </p:spPr>
        <p:txBody>
          <a:bodyPr wrap="square">
            <a:spAutoFit/>
          </a:bodyPr>
          <a:lstStyle>
            <a:lvl1pPr marL="342900" indent="-342900" eaLnBrk="0" hangingPunct="0">
              <a:defRPr sz="2400">
                <a:solidFill>
                  <a:schemeClr val="folHlink"/>
                </a:solidFill>
                <a:latin typeface="Calibri" pitchFamily="34" charset="0"/>
              </a:defRPr>
            </a:lvl1pPr>
            <a:lvl2pPr marL="742950" indent="-285750" eaLnBrk="0" hangingPunct="0">
              <a:defRPr sz="2400">
                <a:solidFill>
                  <a:schemeClr val="folHlink"/>
                </a:solidFill>
                <a:latin typeface="Calibri" pitchFamily="34" charset="0"/>
              </a:defRPr>
            </a:lvl2pPr>
            <a:lvl3pPr marL="1143000" indent="-228600" eaLnBrk="0" hangingPunct="0">
              <a:defRPr sz="2400">
                <a:solidFill>
                  <a:schemeClr val="folHlink"/>
                </a:solidFill>
                <a:latin typeface="Calibri" pitchFamily="34" charset="0"/>
              </a:defRPr>
            </a:lvl3pPr>
            <a:lvl4pPr marL="1600200" indent="-228600" eaLnBrk="0" hangingPunct="0">
              <a:defRPr sz="2400">
                <a:solidFill>
                  <a:schemeClr val="folHlink"/>
                </a:solidFill>
                <a:latin typeface="Calibri" pitchFamily="34" charset="0"/>
              </a:defRPr>
            </a:lvl4pPr>
            <a:lvl5pPr marL="2057400" indent="-228600" eaLnBrk="0" hangingPunct="0">
              <a:defRPr sz="2400">
                <a:solidFill>
                  <a:schemeClr val="folHlink"/>
                </a:solidFill>
                <a:latin typeface="Calibri" pitchFamily="34" charset="0"/>
              </a:defRPr>
            </a:lvl5pPr>
            <a:lvl6pPr marL="2514600" indent="-228600" eaLnBrk="0" fontAlgn="base" hangingPunct="0">
              <a:spcBef>
                <a:spcPct val="0"/>
              </a:spcBef>
              <a:spcAft>
                <a:spcPct val="0"/>
              </a:spcAft>
              <a:defRPr sz="2400">
                <a:solidFill>
                  <a:schemeClr val="folHlink"/>
                </a:solidFill>
                <a:latin typeface="Calibri" pitchFamily="34" charset="0"/>
              </a:defRPr>
            </a:lvl6pPr>
            <a:lvl7pPr marL="2971800" indent="-228600" eaLnBrk="0" fontAlgn="base" hangingPunct="0">
              <a:spcBef>
                <a:spcPct val="0"/>
              </a:spcBef>
              <a:spcAft>
                <a:spcPct val="0"/>
              </a:spcAft>
              <a:defRPr sz="2400">
                <a:solidFill>
                  <a:schemeClr val="folHlink"/>
                </a:solidFill>
                <a:latin typeface="Calibri" pitchFamily="34" charset="0"/>
              </a:defRPr>
            </a:lvl7pPr>
            <a:lvl8pPr marL="3429000" indent="-228600" eaLnBrk="0" fontAlgn="base" hangingPunct="0">
              <a:spcBef>
                <a:spcPct val="0"/>
              </a:spcBef>
              <a:spcAft>
                <a:spcPct val="0"/>
              </a:spcAft>
              <a:defRPr sz="2400">
                <a:solidFill>
                  <a:schemeClr val="folHlink"/>
                </a:solidFill>
                <a:latin typeface="Calibri" pitchFamily="34" charset="0"/>
              </a:defRPr>
            </a:lvl8pPr>
            <a:lvl9pPr marL="3886200" indent="-228600" eaLnBrk="0" fontAlgn="base" hangingPunct="0">
              <a:spcBef>
                <a:spcPct val="0"/>
              </a:spcBef>
              <a:spcAft>
                <a:spcPct val="0"/>
              </a:spcAft>
              <a:defRPr sz="2400">
                <a:solidFill>
                  <a:schemeClr val="folHlink"/>
                </a:solidFill>
                <a:latin typeface="Calibri" pitchFamily="34" charset="0"/>
              </a:defRPr>
            </a:lvl9pPr>
          </a:lstStyle>
          <a:p>
            <a:pPr algn="just" eaLnBrk="1" hangingPunct="1">
              <a:buFontTx/>
              <a:buChar char="•"/>
            </a:pPr>
            <a:r>
              <a:rPr lang="en-US" dirty="0" smtClean="0">
                <a:solidFill>
                  <a:schemeClr val="tx1"/>
                </a:solidFill>
                <a:latin typeface="Times New Roman" pitchFamily="18" charset="0"/>
                <a:cs typeface="Times New Roman" pitchFamily="18" charset="0"/>
              </a:rPr>
              <a:t>Reflection is crucial for integrating the service experience with classroom topics. </a:t>
            </a:r>
          </a:p>
          <a:p>
            <a:pPr algn="just" eaLnBrk="1" hangingPunct="1">
              <a:buFontTx/>
              <a:buChar char="•"/>
            </a:pPr>
            <a:r>
              <a:rPr lang="en-US" dirty="0" smtClean="0">
                <a:solidFill>
                  <a:schemeClr val="tx1"/>
                </a:solidFill>
                <a:latin typeface="Times New Roman" pitchFamily="18" charset="0"/>
                <a:cs typeface="Times New Roman" pitchFamily="18" charset="0"/>
              </a:rPr>
              <a:t>We do not learn from experience unless we take time to reflect on it. </a:t>
            </a:r>
          </a:p>
          <a:p>
            <a:pPr algn="just" eaLnBrk="1" hangingPunct="1">
              <a:buFontTx/>
              <a:buChar char="•"/>
            </a:pPr>
            <a:r>
              <a:rPr lang="en-US" dirty="0" smtClean="0">
                <a:solidFill>
                  <a:schemeClr val="tx1"/>
                </a:solidFill>
                <a:latin typeface="Times New Roman" pitchFamily="18" charset="0"/>
                <a:cs typeface="Times New Roman" pitchFamily="18" charset="0"/>
              </a:rPr>
              <a:t>Without reflection, our service is merely volunteerism--not service-learning. </a:t>
            </a:r>
          </a:p>
          <a:p>
            <a:pPr algn="just" eaLnBrk="1" hangingPunct="1">
              <a:buFontTx/>
              <a:buChar char="•"/>
            </a:pPr>
            <a:r>
              <a:rPr lang="en-US" b="1" dirty="0" smtClean="0">
                <a:solidFill>
                  <a:schemeClr val="tx1"/>
                </a:solidFill>
                <a:latin typeface="Times New Roman" pitchFamily="18" charset="0"/>
                <a:cs typeface="Times New Roman" pitchFamily="18" charset="0"/>
              </a:rPr>
              <a:t>It helps us to take notice of what we are learning from our service experiences</a:t>
            </a:r>
            <a:r>
              <a:rPr lang="en-US" dirty="0" smtClean="0">
                <a:solidFill>
                  <a:schemeClr val="tx1"/>
                </a:solidFill>
                <a:latin typeface="Times New Roman" pitchFamily="18" charset="0"/>
                <a:cs typeface="Times New Roman" pitchFamily="18" charset="0"/>
              </a:rPr>
              <a:t>--similar to the way that one highlights the important parts of a book with a color marker.</a:t>
            </a:r>
          </a:p>
          <a:p>
            <a:pPr eaLnBrk="1" hangingPunct="1">
              <a:buFontTx/>
              <a:buChar char="•"/>
            </a:pPr>
            <a:r>
              <a:rPr lang="en-US" dirty="0" smtClean="0">
                <a:solidFill>
                  <a:schemeClr val="tx1"/>
                </a:solidFill>
                <a:latin typeface="Times New Roman" pitchFamily="18" charset="0"/>
                <a:cs typeface="Times New Roman" pitchFamily="18" charset="0"/>
              </a:rPr>
              <a:t> It is these </a:t>
            </a:r>
            <a:r>
              <a:rPr lang="en-US" dirty="0" smtClean="0">
                <a:solidFill>
                  <a:schemeClr val="tx1"/>
                </a:solidFill>
                <a:cs typeface="Times New Roman" pitchFamily="18" charset="0"/>
              </a:rPr>
              <a:t>“</a:t>
            </a:r>
            <a:r>
              <a:rPr lang="en-US" dirty="0" smtClean="0">
                <a:solidFill>
                  <a:schemeClr val="tx1"/>
                </a:solidFill>
                <a:latin typeface="Times New Roman" pitchFamily="18" charset="0"/>
                <a:cs typeface="Times New Roman" pitchFamily="18" charset="0"/>
              </a:rPr>
              <a:t>highlights</a:t>
            </a:r>
            <a:r>
              <a:rPr lang="en-US" dirty="0" smtClean="0">
                <a:solidFill>
                  <a:schemeClr val="tx1"/>
                </a:solidFill>
                <a:cs typeface="Times New Roman" pitchFamily="18" charset="0"/>
              </a:rPr>
              <a:t>”</a:t>
            </a:r>
            <a:r>
              <a:rPr lang="en-US" dirty="0" smtClean="0">
                <a:solidFill>
                  <a:schemeClr val="tx1"/>
                </a:solidFill>
                <a:latin typeface="Times New Roman" pitchFamily="18" charset="0"/>
                <a:cs typeface="Times New Roman" pitchFamily="18" charset="0"/>
              </a:rPr>
              <a:t> that help students bridge classroom theory with the real world.</a:t>
            </a:r>
          </a:p>
        </p:txBody>
      </p:sp>
    </p:spTree>
    <p:extLst>
      <p:ext uri="{BB962C8B-B14F-4D97-AF65-F5344CB8AC3E}">
        <p14:creationId xmlns:p14="http://schemas.microsoft.com/office/powerpoint/2010/main" xmlns="" val="29302215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09600" y="304800"/>
            <a:ext cx="7772400" cy="533400"/>
          </a:xfrm>
          <a:solidFill>
            <a:srgbClr val="FFFF99"/>
          </a:solidFill>
        </p:spPr>
        <p:txBody>
          <a:bodyPr>
            <a:normAutofit fontScale="90000"/>
          </a:bodyPr>
          <a:lstStyle/>
          <a:p>
            <a:pPr eaLnBrk="1" hangingPunct="1">
              <a:defRPr/>
            </a:pPr>
            <a:r>
              <a:rPr lang="en-US" sz="3200" dirty="0" smtClean="0"/>
              <a:t>Students’ Reflections</a:t>
            </a:r>
            <a:endParaRPr lang="en-GB" sz="3200" dirty="0" smtClean="0"/>
          </a:p>
        </p:txBody>
      </p:sp>
      <p:sp>
        <p:nvSpPr>
          <p:cNvPr id="25603" name="Rectangle 3"/>
          <p:cNvSpPr>
            <a:spLocks noGrp="1" noChangeArrowheads="1"/>
          </p:cNvSpPr>
          <p:nvPr>
            <p:ph sz="quarter" idx="1"/>
          </p:nvPr>
        </p:nvSpPr>
        <p:spPr>
          <a:xfrm>
            <a:off x="381000" y="1295400"/>
            <a:ext cx="8305800" cy="4648200"/>
          </a:xfrm>
          <a:ln w="38100" cap="flat">
            <a:solidFill>
              <a:srgbClr val="FFFF00"/>
            </a:solidFill>
            <a:prstDash val="sysDot"/>
            <a:miter lim="800000"/>
            <a:headEnd/>
            <a:tailEnd/>
          </a:ln>
        </p:spPr>
        <p:txBody>
          <a:bodyPr>
            <a:normAutofit lnSpcReduction="10000"/>
          </a:bodyPr>
          <a:lstStyle/>
          <a:p>
            <a:pPr eaLnBrk="1" hangingPunct="1"/>
            <a:r>
              <a:rPr lang="en-US" sz="2400" smtClean="0">
                <a:sym typeface="Wingdings" pitchFamily="2" charset="2"/>
              </a:rPr>
              <a:t> </a:t>
            </a:r>
            <a:r>
              <a:rPr lang="en-US" sz="2400" smtClean="0"/>
              <a:t>I am used to live with AC, so when I went to the gempol kurung village, it was so hard for me because the weather is so hot. I thought that this class is too hard physically and also I have to spend a lot of money. And when I went to the field for monitoring by our own  group , we got lost and my car got stuck in a dry ditch …. Even though we finally came to the  place, we felt it was bad experience. </a:t>
            </a:r>
          </a:p>
          <a:p>
            <a:pPr eaLnBrk="1" hangingPunct="1"/>
            <a:r>
              <a:rPr lang="en-US" sz="2400" smtClean="0">
                <a:sym typeface="Wingdings" pitchFamily="2" charset="2"/>
              </a:rPr>
              <a:t> </a:t>
            </a:r>
            <a:r>
              <a:rPr lang="en-US" sz="2400" smtClean="0"/>
              <a:t>The thing that touched me was when the owner of the house smiled and said thank you for helping them in getting a better house. I was encouraged when I saw the Surabaya International High School students show great enthusiasm during the BOSS program.</a:t>
            </a:r>
            <a:endParaRPr lang="en-GB" sz="2400" smtClean="0"/>
          </a:p>
        </p:txBody>
      </p:sp>
      <p:sp>
        <p:nvSpPr>
          <p:cNvPr id="4" name="Footer Placeholder 3"/>
          <p:cNvSpPr>
            <a:spLocks noGrp="1"/>
          </p:cNvSpPr>
          <p:nvPr>
            <p:ph type="ftr" sz="quarter" idx="16"/>
          </p:nvPr>
        </p:nvSpPr>
        <p:spPr/>
        <p:txBody>
          <a:bodyPr/>
          <a:lstStyle/>
          <a:p>
            <a:pPr>
              <a:defRPr/>
            </a:pPr>
            <a:r>
              <a:rPr lang="en-US">
                <a:solidFill>
                  <a:srgbClr val="FFFFFF"/>
                </a:solidFill>
              </a:rPr>
              <a:t>dipersiapkan oleh Prof. Lilianny S Arifin - UK Petra</a:t>
            </a:r>
          </a:p>
        </p:txBody>
      </p:sp>
    </p:spTree>
    <p:extLst>
      <p:ext uri="{BB962C8B-B14F-4D97-AF65-F5344CB8AC3E}">
        <p14:creationId xmlns:p14="http://schemas.microsoft.com/office/powerpoint/2010/main" xmlns="" val="2036198847"/>
      </p:ext>
    </p:extLst>
  </p:cSld>
  <p:clrMapOvr>
    <a:masterClrMapping/>
  </p:clrMapOvr>
  <p:transition>
    <p:sndAc>
      <p:stSnd>
        <p:snd r:embed="rId2" name="chimes.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609600"/>
            <a:ext cx="7772400" cy="487363"/>
          </a:xfrm>
          <a:solidFill>
            <a:srgbClr val="FFFF99"/>
          </a:solidFill>
        </p:spPr>
        <p:txBody>
          <a:bodyPr lIns="91440" tIns="45720" rIns="91440" bIns="45720" anchorCtr="1">
            <a:normAutofit fontScale="90000"/>
          </a:bodyPr>
          <a:lstStyle/>
          <a:p>
            <a:pPr eaLnBrk="1" hangingPunct="1">
              <a:defRPr/>
            </a:pPr>
            <a:r>
              <a:rPr lang="en-US" sz="3200" dirty="0" smtClean="0"/>
              <a:t>Students’ Reflections</a:t>
            </a:r>
            <a:endParaRPr lang="en-GB" sz="3200" dirty="0" smtClean="0"/>
          </a:p>
        </p:txBody>
      </p:sp>
      <p:sp>
        <p:nvSpPr>
          <p:cNvPr id="26627" name="Rectangle 3"/>
          <p:cNvSpPr>
            <a:spLocks noGrp="1" noChangeArrowheads="1"/>
          </p:cNvSpPr>
          <p:nvPr>
            <p:ph sz="quarter" idx="1"/>
          </p:nvPr>
        </p:nvSpPr>
        <p:spPr>
          <a:xfrm>
            <a:off x="685800" y="1600200"/>
            <a:ext cx="7772400" cy="4502150"/>
          </a:xfrm>
          <a:ln w="38100" cap="flat">
            <a:solidFill>
              <a:srgbClr val="FFFF00"/>
            </a:solidFill>
            <a:prstDash val="sysDot"/>
            <a:miter lim="800000"/>
            <a:headEnd/>
            <a:tailEnd/>
          </a:ln>
        </p:spPr>
        <p:txBody>
          <a:bodyPr>
            <a:normAutofit lnSpcReduction="10000"/>
          </a:bodyPr>
          <a:lstStyle/>
          <a:p>
            <a:pPr eaLnBrk="1" hangingPunct="1"/>
            <a:r>
              <a:rPr lang="en-US" sz="2400" dirty="0" smtClean="0">
                <a:sym typeface="Wingdings" pitchFamily="2" charset="2"/>
              </a:rPr>
              <a:t>  </a:t>
            </a:r>
            <a:r>
              <a:rPr lang="en-US" sz="2400" dirty="0" smtClean="0"/>
              <a:t>I never knew that there are poor communities in reality. I ever saw it only  on television.  So when I went to the </a:t>
            </a:r>
            <a:r>
              <a:rPr lang="en-US" sz="2400" dirty="0" err="1" smtClean="0"/>
              <a:t>gempol</a:t>
            </a:r>
            <a:r>
              <a:rPr lang="en-US" sz="2400" dirty="0" smtClean="0"/>
              <a:t> </a:t>
            </a:r>
            <a:r>
              <a:rPr lang="en-US" sz="2400" dirty="0" err="1" smtClean="0"/>
              <a:t>kurung</a:t>
            </a:r>
            <a:r>
              <a:rPr lang="en-US" sz="2400" dirty="0" smtClean="0"/>
              <a:t> village and </a:t>
            </a:r>
            <a:r>
              <a:rPr lang="en-US" sz="2400" dirty="0" err="1" smtClean="0"/>
              <a:t>kedung</a:t>
            </a:r>
            <a:r>
              <a:rPr lang="en-US" sz="2400" dirty="0" smtClean="0"/>
              <a:t> </a:t>
            </a:r>
            <a:r>
              <a:rPr lang="en-US" sz="2400" dirty="0" err="1" smtClean="0"/>
              <a:t>turi</a:t>
            </a:r>
            <a:r>
              <a:rPr lang="en-US" sz="2400" dirty="0" smtClean="0"/>
              <a:t> </a:t>
            </a:r>
            <a:r>
              <a:rPr lang="en-US" sz="2400" dirty="0" err="1" smtClean="0"/>
              <a:t>kampung</a:t>
            </a:r>
            <a:r>
              <a:rPr lang="en-US" sz="2400" dirty="0" smtClean="0"/>
              <a:t>, I felt so grateful that I can live prosperously . </a:t>
            </a:r>
          </a:p>
          <a:p>
            <a:pPr eaLnBrk="1" hangingPunct="1"/>
            <a:r>
              <a:rPr lang="en-US" sz="2400" dirty="0" smtClean="0">
                <a:sym typeface="Wingdings" pitchFamily="2" charset="2"/>
              </a:rPr>
              <a:t> </a:t>
            </a:r>
            <a:r>
              <a:rPr lang="en-US" sz="2400" dirty="0" smtClean="0"/>
              <a:t>The thing that I could not forget was after joining the BOSS program, my body  hurt all over and I could not walk properly on the next day. This hurt continued for 3 days. </a:t>
            </a:r>
          </a:p>
          <a:p>
            <a:pPr eaLnBrk="1" hangingPunct="1"/>
            <a:r>
              <a:rPr lang="en-US" sz="2400" dirty="0" smtClean="0">
                <a:sym typeface="Wingdings" pitchFamily="2" charset="2"/>
              </a:rPr>
              <a:t> </a:t>
            </a:r>
            <a:r>
              <a:rPr lang="en-US" sz="2400" dirty="0" smtClean="0"/>
              <a:t>I felt touched by the poorness of this community, so I want to find donation to help these people get a comfortable life.</a:t>
            </a:r>
            <a:endParaRPr lang="en-GB" sz="2400" dirty="0" smtClean="0"/>
          </a:p>
        </p:txBody>
      </p:sp>
      <p:sp>
        <p:nvSpPr>
          <p:cNvPr id="4" name="Footer Placeholder 3"/>
          <p:cNvSpPr>
            <a:spLocks noGrp="1"/>
          </p:cNvSpPr>
          <p:nvPr>
            <p:ph type="ftr" sz="quarter" idx="16"/>
          </p:nvPr>
        </p:nvSpPr>
        <p:spPr/>
        <p:txBody>
          <a:bodyPr/>
          <a:lstStyle/>
          <a:p>
            <a:pPr>
              <a:defRPr/>
            </a:pPr>
            <a:r>
              <a:rPr lang="en-US">
                <a:solidFill>
                  <a:srgbClr val="FFFFFF"/>
                </a:solidFill>
              </a:rPr>
              <a:t>dipersiapkan oleh Prof. Lilianny S Arifin - UK Petra</a:t>
            </a:r>
          </a:p>
        </p:txBody>
      </p:sp>
    </p:spTree>
    <p:extLst>
      <p:ext uri="{BB962C8B-B14F-4D97-AF65-F5344CB8AC3E}">
        <p14:creationId xmlns:p14="http://schemas.microsoft.com/office/powerpoint/2010/main" xmlns="" val="1225914588"/>
      </p:ext>
    </p:extLst>
  </p:cSld>
  <p:clrMapOvr>
    <a:masterClrMapping/>
  </p:clrMapOvr>
  <p:transition>
    <p:sndAc>
      <p:stSnd>
        <p:snd r:embed="rId2" name="chimes.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p:txBody>
          <a:bodyPr/>
          <a:lstStyle/>
          <a:p>
            <a:pPr>
              <a:buNone/>
            </a:pPr>
            <a:r>
              <a:rPr lang="en-US" dirty="0" err="1" smtClean="0"/>
              <a:t>Awal</a:t>
            </a:r>
            <a:r>
              <a:rPr lang="en-US" dirty="0" smtClean="0"/>
              <a:t> </a:t>
            </a:r>
            <a:r>
              <a:rPr lang="en-US" dirty="0" err="1" smtClean="0"/>
              <a:t>Perkuliahan</a:t>
            </a:r>
            <a:endParaRPr lang="en-US" dirty="0" smtClean="0"/>
          </a:p>
          <a:p>
            <a:pPr marL="339725" indent="-339725"/>
            <a:r>
              <a:rPr lang="en-US" dirty="0" err="1" smtClean="0"/>
              <a:t>Apakah</a:t>
            </a:r>
            <a:r>
              <a:rPr lang="en-US" dirty="0" smtClean="0"/>
              <a:t> yang </a:t>
            </a:r>
            <a:r>
              <a:rPr lang="en-US" dirty="0" err="1" smtClean="0"/>
              <a:t>anda</a:t>
            </a:r>
            <a:r>
              <a:rPr lang="en-US" dirty="0" smtClean="0"/>
              <a:t> </a:t>
            </a:r>
            <a:r>
              <a:rPr lang="en-US" dirty="0" err="1" smtClean="0"/>
              <a:t>harapkan</a:t>
            </a:r>
            <a:r>
              <a:rPr lang="en-US" dirty="0" smtClean="0"/>
              <a:t> </a:t>
            </a:r>
            <a:r>
              <a:rPr lang="en-US" dirty="0" err="1" smtClean="0"/>
              <a:t>dengan</a:t>
            </a:r>
            <a:r>
              <a:rPr lang="en-US" dirty="0" smtClean="0"/>
              <a:t> </a:t>
            </a:r>
            <a:r>
              <a:rPr lang="en-US" dirty="0" err="1" smtClean="0"/>
              <a:t>mengikuti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ini</a:t>
            </a:r>
            <a:r>
              <a:rPr lang="en-US" dirty="0" smtClean="0"/>
              <a:t>?</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p:txBody>
          <a:bodyPr/>
          <a:lstStyle/>
          <a:p>
            <a:pPr>
              <a:buNone/>
            </a:pPr>
            <a:r>
              <a:rPr lang="en-US" dirty="0" err="1" smtClean="0"/>
              <a:t>Selama</a:t>
            </a:r>
            <a:r>
              <a:rPr lang="en-US" dirty="0" smtClean="0"/>
              <a:t> survey</a:t>
            </a:r>
          </a:p>
          <a:p>
            <a:r>
              <a:rPr lang="en-US" dirty="0" err="1" smtClean="0"/>
              <a:t>Apakah</a:t>
            </a:r>
            <a:r>
              <a:rPr lang="en-US" dirty="0" smtClean="0"/>
              <a:t> </a:t>
            </a:r>
            <a:r>
              <a:rPr lang="en-US" dirty="0" err="1" smtClean="0"/>
              <a:t>kegiatan</a:t>
            </a:r>
            <a:r>
              <a:rPr lang="en-US" dirty="0" smtClean="0"/>
              <a:t> yang </a:t>
            </a:r>
            <a:r>
              <a:rPr lang="en-US" dirty="0" err="1" smtClean="0"/>
              <a:t>anda</a:t>
            </a:r>
            <a:r>
              <a:rPr lang="en-US" dirty="0" smtClean="0"/>
              <a:t> </a:t>
            </a:r>
            <a:r>
              <a:rPr lang="en-US" dirty="0" err="1" smtClean="0"/>
              <a:t>lakukan</a:t>
            </a:r>
            <a:r>
              <a:rPr lang="en-US" dirty="0" smtClean="0"/>
              <a:t> ? </a:t>
            </a:r>
            <a:r>
              <a:rPr lang="en-US" dirty="0" err="1" smtClean="0"/>
              <a:t>Deskripsikan</a:t>
            </a:r>
            <a:r>
              <a:rPr lang="en-US" dirty="0" smtClean="0"/>
              <a:t> </a:t>
            </a:r>
            <a:r>
              <a:rPr lang="en-US" dirty="0" err="1" smtClean="0"/>
              <a:t>dengan</a:t>
            </a:r>
            <a:r>
              <a:rPr lang="en-US" dirty="0" smtClean="0"/>
              <a:t> </a:t>
            </a:r>
            <a:r>
              <a:rPr lang="en-US" dirty="0" err="1" smtClean="0"/>
              <a:t>jelas</a:t>
            </a:r>
            <a:r>
              <a:rPr lang="en-US" dirty="0" smtClean="0"/>
              <a:t> !</a:t>
            </a:r>
          </a:p>
          <a:p>
            <a:r>
              <a:rPr lang="en-US" dirty="0" err="1" smtClean="0"/>
              <a:t>Apakah</a:t>
            </a:r>
            <a:r>
              <a:rPr lang="en-US" dirty="0" smtClean="0"/>
              <a:t> </a:t>
            </a:r>
            <a:r>
              <a:rPr lang="en-US" dirty="0" err="1" smtClean="0"/>
              <a:t>kendala</a:t>
            </a:r>
            <a:r>
              <a:rPr lang="en-US" dirty="0" smtClean="0"/>
              <a:t> yang </a:t>
            </a:r>
            <a:r>
              <a:rPr lang="en-US" dirty="0" err="1" smtClean="0"/>
              <a:t>anda</a:t>
            </a:r>
            <a:r>
              <a:rPr lang="en-US" dirty="0" smtClean="0"/>
              <a:t> </a:t>
            </a:r>
            <a:r>
              <a:rPr lang="en-US" dirty="0" err="1" smtClean="0"/>
              <a:t>hadapi</a:t>
            </a:r>
            <a:r>
              <a:rPr lang="en-US" dirty="0" smtClean="0"/>
              <a:t> ? </a:t>
            </a:r>
            <a:r>
              <a:rPr lang="en-US" dirty="0" err="1" smtClean="0"/>
              <a:t>Bagaimana</a:t>
            </a:r>
            <a:r>
              <a:rPr lang="en-US" dirty="0" smtClean="0"/>
              <a:t> </a:t>
            </a:r>
            <a:r>
              <a:rPr lang="en-US" dirty="0" err="1" smtClean="0"/>
              <a:t>solusinya</a:t>
            </a:r>
            <a:r>
              <a:rPr lang="en-US" dirty="0" smtClean="0"/>
              <a:t> ?</a:t>
            </a:r>
          </a:p>
          <a:p>
            <a:r>
              <a:rPr lang="en-US" dirty="0" err="1" smtClean="0"/>
              <a:t>Pelajaran</a:t>
            </a:r>
            <a:r>
              <a:rPr lang="en-US" dirty="0" smtClean="0"/>
              <a:t> </a:t>
            </a:r>
            <a:r>
              <a:rPr lang="en-US" dirty="0" err="1" smtClean="0"/>
              <a:t>berharga</a:t>
            </a:r>
            <a:r>
              <a:rPr lang="en-US" dirty="0" smtClean="0"/>
              <a:t> </a:t>
            </a:r>
            <a:r>
              <a:rPr lang="en-US" dirty="0" err="1" smtClean="0"/>
              <a:t>apa</a:t>
            </a:r>
            <a:r>
              <a:rPr lang="en-US" dirty="0" smtClean="0"/>
              <a:t> yang </a:t>
            </a:r>
            <a:r>
              <a:rPr lang="en-US" dirty="0" err="1" smtClean="0"/>
              <a:t>anda</a:t>
            </a:r>
            <a:r>
              <a:rPr lang="en-US" dirty="0" smtClean="0"/>
              <a:t> </a:t>
            </a:r>
            <a:r>
              <a:rPr lang="en-US" dirty="0" err="1" smtClean="0"/>
              <a:t>dapatkan</a:t>
            </a:r>
            <a:r>
              <a:rPr lang="en-US" dirty="0" smtClean="0"/>
              <a: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pPr>
              <a:buNone/>
            </a:pPr>
            <a:r>
              <a:rPr lang="en-US" sz="2800" dirty="0" err="1" smtClean="0"/>
              <a:t>Setelah</a:t>
            </a:r>
            <a:r>
              <a:rPr lang="en-US" sz="2800" dirty="0" smtClean="0"/>
              <a:t> </a:t>
            </a:r>
            <a:r>
              <a:rPr lang="en-US" sz="2800" dirty="0" err="1" smtClean="0"/>
              <a:t>implementasi</a:t>
            </a:r>
            <a:r>
              <a:rPr lang="en-US" sz="2800" dirty="0" smtClean="0"/>
              <a:t> </a:t>
            </a:r>
            <a:r>
              <a:rPr lang="en-US" sz="2800" dirty="0" err="1" smtClean="0"/>
              <a:t>proyek</a:t>
            </a:r>
            <a:endParaRPr lang="en-US" sz="2800" dirty="0" smtClean="0"/>
          </a:p>
          <a:p>
            <a:r>
              <a:rPr lang="en-US" sz="2600" dirty="0" err="1" smtClean="0"/>
              <a:t>Bagaimana</a:t>
            </a:r>
            <a:r>
              <a:rPr lang="en-US" sz="2600" dirty="0" smtClean="0"/>
              <a:t> </a:t>
            </a:r>
            <a:r>
              <a:rPr lang="en-US" sz="2600" dirty="0" err="1" smtClean="0"/>
              <a:t>pendapat</a:t>
            </a:r>
            <a:r>
              <a:rPr lang="en-US" sz="2600" dirty="0" smtClean="0"/>
              <a:t> </a:t>
            </a:r>
            <a:r>
              <a:rPr lang="en-US" sz="2600" dirty="0" err="1" smtClean="0"/>
              <a:t>anda</a:t>
            </a:r>
            <a:r>
              <a:rPr lang="en-US" sz="2600" dirty="0" smtClean="0"/>
              <a:t> </a:t>
            </a:r>
            <a:r>
              <a:rPr lang="en-US" sz="2600" dirty="0" err="1" smtClean="0"/>
              <a:t>mengenai</a:t>
            </a:r>
            <a:r>
              <a:rPr lang="en-US" sz="2600" dirty="0" smtClean="0"/>
              <a:t>  </a:t>
            </a:r>
            <a:r>
              <a:rPr lang="en-US" sz="2600" dirty="0" err="1" smtClean="0"/>
              <a:t>komunitas</a:t>
            </a:r>
            <a:r>
              <a:rPr lang="en-US" sz="2600" dirty="0" smtClean="0"/>
              <a:t> yang </a:t>
            </a:r>
            <a:r>
              <a:rPr lang="en-US" sz="2600" dirty="0" err="1" smtClean="0"/>
              <a:t>anda</a:t>
            </a:r>
            <a:r>
              <a:rPr lang="en-US" sz="2600" dirty="0" smtClean="0"/>
              <a:t> </a:t>
            </a:r>
            <a:r>
              <a:rPr lang="en-US" sz="2600" dirty="0" err="1" smtClean="0"/>
              <a:t>layani</a:t>
            </a:r>
            <a:r>
              <a:rPr lang="en-US" sz="2600" dirty="0" smtClean="0"/>
              <a:t>? (</a:t>
            </a:r>
            <a:r>
              <a:rPr lang="en-US" sz="2600" dirty="0" err="1" smtClean="0"/>
              <a:t>perspektif</a:t>
            </a:r>
            <a:r>
              <a:rPr lang="en-US" sz="2600" dirty="0" smtClean="0"/>
              <a:t> </a:t>
            </a:r>
            <a:r>
              <a:rPr lang="en-US" sz="2600" dirty="0" err="1" smtClean="0"/>
              <a:t>ekonomi</a:t>
            </a:r>
            <a:r>
              <a:rPr lang="en-US" sz="2600" dirty="0" smtClean="0"/>
              <a:t>, </a:t>
            </a:r>
            <a:r>
              <a:rPr lang="en-US" sz="2600" dirty="0" err="1" smtClean="0"/>
              <a:t>sosial</a:t>
            </a:r>
            <a:r>
              <a:rPr lang="en-US" sz="2600" dirty="0" smtClean="0"/>
              <a:t>, </a:t>
            </a:r>
            <a:r>
              <a:rPr lang="en-US" sz="2600" dirty="0" err="1" smtClean="0"/>
              <a:t>dan</a:t>
            </a:r>
            <a:r>
              <a:rPr lang="en-US" sz="2600" dirty="0" smtClean="0"/>
              <a:t> </a:t>
            </a:r>
            <a:r>
              <a:rPr lang="en-US" sz="2600" dirty="0" err="1" smtClean="0"/>
              <a:t>budaya</a:t>
            </a:r>
            <a:r>
              <a:rPr lang="en-US" sz="2600" dirty="0" smtClean="0"/>
              <a:t>)</a:t>
            </a:r>
          </a:p>
          <a:p>
            <a:r>
              <a:rPr lang="en-US" sz="2600" dirty="0" err="1" smtClean="0"/>
              <a:t>Bagaimana</a:t>
            </a:r>
            <a:r>
              <a:rPr lang="en-US" sz="2600" dirty="0" smtClean="0"/>
              <a:t> </a:t>
            </a:r>
            <a:r>
              <a:rPr lang="en-US" sz="2600" dirty="0" err="1" smtClean="0"/>
              <a:t>pencapaian</a:t>
            </a:r>
            <a:r>
              <a:rPr lang="en-US" sz="2600" dirty="0" smtClean="0"/>
              <a:t> </a:t>
            </a:r>
            <a:r>
              <a:rPr lang="en-US" sz="2600" dirty="0" err="1" smtClean="0"/>
              <a:t>tujuan</a:t>
            </a:r>
            <a:r>
              <a:rPr lang="en-US" sz="2600" dirty="0" smtClean="0"/>
              <a:t> </a:t>
            </a:r>
            <a:r>
              <a:rPr lang="en-US" sz="2600" dirty="0" err="1" smtClean="0"/>
              <a:t>anda</a:t>
            </a:r>
            <a:r>
              <a:rPr lang="en-US" sz="2600" dirty="0" smtClean="0"/>
              <a:t>? </a:t>
            </a:r>
            <a:r>
              <a:rPr lang="en-US" sz="2600" dirty="0" err="1" smtClean="0"/>
              <a:t>Faktor-faktor</a:t>
            </a:r>
            <a:r>
              <a:rPr lang="en-US" sz="2600" dirty="0" smtClean="0"/>
              <a:t> </a:t>
            </a:r>
            <a:r>
              <a:rPr lang="en-US" sz="2600" dirty="0" err="1" smtClean="0"/>
              <a:t>apakah</a:t>
            </a:r>
            <a:r>
              <a:rPr lang="en-US" sz="2600" dirty="0" smtClean="0"/>
              <a:t> yang </a:t>
            </a:r>
            <a:r>
              <a:rPr lang="en-US" sz="2600" dirty="0" err="1" smtClean="0"/>
              <a:t>membuat</a:t>
            </a:r>
            <a:r>
              <a:rPr lang="en-US" sz="2600" dirty="0" smtClean="0"/>
              <a:t> </a:t>
            </a:r>
            <a:r>
              <a:rPr lang="en-US" sz="2600" dirty="0" err="1" smtClean="0"/>
              <a:t>berhasil</a:t>
            </a:r>
            <a:r>
              <a:rPr lang="en-US" sz="2600" dirty="0" smtClean="0"/>
              <a:t>/</a:t>
            </a:r>
            <a:r>
              <a:rPr lang="en-US" sz="2600" dirty="0" err="1" smtClean="0"/>
              <a:t>tidaknya</a:t>
            </a:r>
            <a:r>
              <a:rPr lang="en-US" sz="2600" dirty="0" smtClean="0"/>
              <a:t> </a:t>
            </a:r>
            <a:r>
              <a:rPr lang="en-US" sz="2600" dirty="0" err="1" smtClean="0"/>
              <a:t>proyek</a:t>
            </a:r>
            <a:r>
              <a:rPr lang="en-US" sz="2600" dirty="0" smtClean="0"/>
              <a:t> </a:t>
            </a:r>
            <a:r>
              <a:rPr lang="en-US" sz="2600" dirty="0" err="1" smtClean="0"/>
              <a:t>anda</a:t>
            </a:r>
            <a:r>
              <a:rPr lang="en-US" sz="2600" dirty="0" smtClean="0"/>
              <a:t>?</a:t>
            </a:r>
          </a:p>
          <a:p>
            <a:r>
              <a:rPr lang="en-US" sz="2600" dirty="0" err="1" smtClean="0"/>
              <a:t>Pelajaran</a:t>
            </a:r>
            <a:r>
              <a:rPr lang="en-US" sz="2600" dirty="0" smtClean="0"/>
              <a:t> </a:t>
            </a:r>
            <a:r>
              <a:rPr lang="en-US" sz="2600" dirty="0" err="1" smtClean="0"/>
              <a:t>berharga</a:t>
            </a:r>
            <a:r>
              <a:rPr lang="en-US" sz="2600" dirty="0" smtClean="0"/>
              <a:t> </a:t>
            </a:r>
            <a:r>
              <a:rPr lang="en-US" sz="2600" dirty="0" err="1" smtClean="0"/>
              <a:t>apakah</a:t>
            </a:r>
            <a:r>
              <a:rPr lang="en-US" sz="2600" dirty="0" smtClean="0"/>
              <a:t> yang </a:t>
            </a:r>
            <a:r>
              <a:rPr lang="en-US" sz="2600" dirty="0" err="1" smtClean="0"/>
              <a:t>anda</a:t>
            </a:r>
            <a:r>
              <a:rPr lang="en-US" sz="2600" dirty="0" smtClean="0"/>
              <a:t> </a:t>
            </a:r>
            <a:r>
              <a:rPr lang="en-US" sz="2600" dirty="0" err="1" smtClean="0"/>
              <a:t>dapatkan</a:t>
            </a:r>
            <a:r>
              <a:rPr lang="en-US" sz="2600" dirty="0" smtClean="0"/>
              <a:t> </a:t>
            </a:r>
            <a:r>
              <a:rPr lang="en-US" sz="2600" dirty="0" err="1" smtClean="0"/>
              <a:t>dari</a:t>
            </a:r>
            <a:r>
              <a:rPr lang="en-US" sz="2600" dirty="0" smtClean="0"/>
              <a:t> </a:t>
            </a:r>
            <a:r>
              <a:rPr lang="en-US" sz="2600" dirty="0" err="1" smtClean="0"/>
              <a:t>komunitas</a:t>
            </a:r>
            <a:r>
              <a:rPr lang="en-US" sz="2600" dirty="0" smtClean="0"/>
              <a:t> yang </a:t>
            </a:r>
            <a:r>
              <a:rPr lang="en-US" sz="2600" dirty="0" err="1" smtClean="0"/>
              <a:t>dilayani</a:t>
            </a:r>
            <a:r>
              <a:rPr lang="en-US" sz="2600" dirty="0" smtClean="0"/>
              <a:t>?</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67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609600" y="1447800"/>
            <a:ext cx="7315200" cy="4495800"/>
          </a:xfrm>
        </p:spPr>
        <p:txBody>
          <a:bodyPr>
            <a:normAutofit fontScale="77500" lnSpcReduction="20000"/>
          </a:bodyPr>
          <a:lstStyle/>
          <a:p>
            <a:pPr>
              <a:buNone/>
            </a:pPr>
            <a:r>
              <a:rPr lang="en-US" sz="3600" dirty="0" err="1" smtClean="0"/>
              <a:t>Setelah</a:t>
            </a:r>
            <a:r>
              <a:rPr lang="en-US" sz="3600" dirty="0" smtClean="0"/>
              <a:t> </a:t>
            </a:r>
            <a:r>
              <a:rPr lang="en-US" sz="3600" dirty="0" err="1" smtClean="0"/>
              <a:t>implementasi</a:t>
            </a:r>
            <a:r>
              <a:rPr lang="en-US" sz="3600" dirty="0" smtClean="0"/>
              <a:t> </a:t>
            </a:r>
            <a:r>
              <a:rPr lang="en-US" sz="3600" dirty="0" err="1" smtClean="0"/>
              <a:t>proyek</a:t>
            </a:r>
            <a:endParaRPr lang="en-US" sz="3600" dirty="0" smtClean="0"/>
          </a:p>
          <a:p>
            <a:endParaRPr lang="en-US" sz="2800" dirty="0" smtClean="0"/>
          </a:p>
          <a:p>
            <a:r>
              <a:rPr lang="en-US" sz="3400" dirty="0" err="1" smtClean="0"/>
              <a:t>Nilai-nilai</a:t>
            </a:r>
            <a:r>
              <a:rPr lang="en-US" sz="3400" dirty="0" smtClean="0"/>
              <a:t> </a:t>
            </a:r>
            <a:r>
              <a:rPr lang="en-US" sz="3400" dirty="0" err="1" smtClean="0"/>
              <a:t>karakter</a:t>
            </a:r>
            <a:r>
              <a:rPr lang="en-US" sz="3400" dirty="0" smtClean="0"/>
              <a:t> </a:t>
            </a:r>
            <a:r>
              <a:rPr lang="en-US" sz="3400" dirty="0" err="1" smtClean="0"/>
              <a:t>dan</a:t>
            </a:r>
            <a:r>
              <a:rPr lang="en-US" sz="3400" dirty="0" smtClean="0"/>
              <a:t> </a:t>
            </a:r>
            <a:r>
              <a:rPr lang="en-US" sz="3400" i="1" dirty="0" err="1" smtClean="0"/>
              <a:t>softskill</a:t>
            </a:r>
            <a:r>
              <a:rPr lang="en-US" sz="3400" dirty="0" smtClean="0"/>
              <a:t> paling </a:t>
            </a:r>
            <a:r>
              <a:rPr lang="en-US" sz="3400" dirty="0" err="1" smtClean="0"/>
              <a:t>menonjol</a:t>
            </a:r>
            <a:r>
              <a:rPr lang="en-US" sz="3400" dirty="0" smtClean="0"/>
              <a:t> </a:t>
            </a:r>
            <a:r>
              <a:rPr lang="en-US" sz="3400" dirty="0" err="1" smtClean="0"/>
              <a:t>apakah</a:t>
            </a:r>
            <a:r>
              <a:rPr lang="en-US" sz="3400" dirty="0" smtClean="0"/>
              <a:t> yang </a:t>
            </a:r>
            <a:r>
              <a:rPr lang="en-US" sz="3400" dirty="0" err="1" smtClean="0"/>
              <a:t>anda</a:t>
            </a:r>
            <a:r>
              <a:rPr lang="en-US" sz="3400" dirty="0" smtClean="0"/>
              <a:t> </a:t>
            </a:r>
            <a:r>
              <a:rPr lang="en-US" sz="3400" dirty="0" err="1" smtClean="0"/>
              <a:t>dapatkan</a:t>
            </a:r>
            <a:r>
              <a:rPr lang="en-US" sz="3400" dirty="0" smtClean="0"/>
              <a:t> ?</a:t>
            </a:r>
          </a:p>
          <a:p>
            <a:r>
              <a:rPr lang="en-US" sz="3400" dirty="0" err="1" smtClean="0"/>
              <a:t>Bagaimana</a:t>
            </a:r>
            <a:r>
              <a:rPr lang="en-US" sz="3400" dirty="0" smtClean="0"/>
              <a:t> </a:t>
            </a:r>
            <a:r>
              <a:rPr lang="en-US" sz="3400" dirty="0" err="1" smtClean="0"/>
              <a:t>kegiatan</a:t>
            </a:r>
            <a:r>
              <a:rPr lang="en-US" sz="3400" dirty="0" smtClean="0"/>
              <a:t> </a:t>
            </a:r>
            <a:r>
              <a:rPr lang="en-US" sz="3400" dirty="0" err="1" smtClean="0"/>
              <a:t>ini</a:t>
            </a:r>
            <a:r>
              <a:rPr lang="en-US" sz="3400" dirty="0" smtClean="0"/>
              <a:t> </a:t>
            </a:r>
            <a:r>
              <a:rPr lang="en-US" sz="3400" dirty="0" err="1" smtClean="0"/>
              <a:t>dapat</a:t>
            </a:r>
            <a:r>
              <a:rPr lang="en-US" sz="3400" dirty="0" smtClean="0"/>
              <a:t> </a:t>
            </a:r>
            <a:r>
              <a:rPr lang="en-US" sz="3400" dirty="0" err="1" smtClean="0"/>
              <a:t>menolong</a:t>
            </a:r>
            <a:r>
              <a:rPr lang="en-US" sz="3400" dirty="0" smtClean="0"/>
              <a:t> </a:t>
            </a:r>
            <a:r>
              <a:rPr lang="en-US" sz="3400" dirty="0" err="1" smtClean="0"/>
              <a:t>anda</a:t>
            </a:r>
            <a:r>
              <a:rPr lang="en-US" sz="3400" dirty="0" smtClean="0"/>
              <a:t> </a:t>
            </a:r>
            <a:r>
              <a:rPr lang="en-US" sz="3400" dirty="0" err="1" smtClean="0"/>
              <a:t>untuk</a:t>
            </a:r>
            <a:r>
              <a:rPr lang="en-US" sz="3400" dirty="0" smtClean="0"/>
              <a:t> </a:t>
            </a:r>
            <a:r>
              <a:rPr lang="en-US" sz="3400" dirty="0" err="1" smtClean="0"/>
              <a:t>lebih</a:t>
            </a:r>
            <a:r>
              <a:rPr lang="en-US" sz="3400" dirty="0" smtClean="0"/>
              <a:t> </a:t>
            </a:r>
            <a:r>
              <a:rPr lang="en-US" sz="3400" dirty="0" err="1" smtClean="0"/>
              <a:t>mengenal</a:t>
            </a:r>
            <a:r>
              <a:rPr lang="en-US" sz="3400" dirty="0" smtClean="0"/>
              <a:t> </a:t>
            </a:r>
            <a:r>
              <a:rPr lang="en-US" sz="3400" dirty="0" err="1" smtClean="0"/>
              <a:t>diri</a:t>
            </a:r>
            <a:r>
              <a:rPr lang="en-US" sz="3400" dirty="0" smtClean="0"/>
              <a:t> </a:t>
            </a:r>
            <a:r>
              <a:rPr lang="en-US" sz="3400" dirty="0" err="1" smtClean="0"/>
              <a:t>anda</a:t>
            </a:r>
            <a:r>
              <a:rPr lang="en-US" sz="3400" dirty="0" smtClean="0"/>
              <a:t> </a:t>
            </a:r>
            <a:r>
              <a:rPr lang="en-US" sz="3400" dirty="0" err="1" smtClean="0"/>
              <a:t>sendiri</a:t>
            </a:r>
            <a:r>
              <a:rPr lang="en-US" sz="3400" dirty="0" smtClean="0"/>
              <a:t>?</a:t>
            </a:r>
          </a:p>
          <a:p>
            <a:r>
              <a:rPr lang="en-US" sz="3400" dirty="0" err="1" smtClean="0"/>
              <a:t>Bagaimana</a:t>
            </a:r>
            <a:r>
              <a:rPr lang="en-US" sz="3400" dirty="0" smtClean="0"/>
              <a:t> </a:t>
            </a:r>
            <a:r>
              <a:rPr lang="en-US" sz="3400" dirty="0" err="1" smtClean="0"/>
              <a:t>metode</a:t>
            </a:r>
            <a:r>
              <a:rPr lang="en-US" sz="3400" dirty="0" smtClean="0"/>
              <a:t> SL </a:t>
            </a:r>
            <a:r>
              <a:rPr lang="en-US" sz="3400" dirty="0" err="1" smtClean="0"/>
              <a:t>ini</a:t>
            </a:r>
            <a:r>
              <a:rPr lang="en-US" sz="3400" dirty="0" smtClean="0"/>
              <a:t> </a:t>
            </a:r>
            <a:r>
              <a:rPr lang="en-US" sz="3400" dirty="0" err="1" smtClean="0"/>
              <a:t>dapat</a:t>
            </a:r>
            <a:r>
              <a:rPr lang="en-US" sz="3400" dirty="0" smtClean="0"/>
              <a:t> </a:t>
            </a:r>
            <a:r>
              <a:rPr lang="en-US" sz="3400" dirty="0" err="1" smtClean="0"/>
              <a:t>menolong</a:t>
            </a:r>
            <a:r>
              <a:rPr lang="en-US" sz="3400" dirty="0" smtClean="0"/>
              <a:t> </a:t>
            </a:r>
            <a:r>
              <a:rPr lang="en-US" sz="3400" dirty="0" err="1" smtClean="0"/>
              <a:t>anda</a:t>
            </a:r>
            <a:r>
              <a:rPr lang="en-US" sz="3400" dirty="0" smtClean="0"/>
              <a:t> </a:t>
            </a:r>
            <a:r>
              <a:rPr lang="en-US" sz="3400" dirty="0" err="1" smtClean="0"/>
              <a:t>memahami</a:t>
            </a:r>
            <a:r>
              <a:rPr lang="en-US" sz="3400" dirty="0" smtClean="0"/>
              <a:t> </a:t>
            </a:r>
            <a:r>
              <a:rPr lang="en-US" sz="3400" dirty="0" err="1" smtClean="0"/>
              <a:t>mata</a:t>
            </a:r>
            <a:r>
              <a:rPr lang="en-US" sz="3400" dirty="0" smtClean="0"/>
              <a:t> </a:t>
            </a:r>
            <a:r>
              <a:rPr lang="en-US" sz="3400" dirty="0" err="1" smtClean="0"/>
              <a:t>kuliah</a:t>
            </a:r>
            <a:r>
              <a:rPr lang="en-US" sz="3400" dirty="0" smtClean="0"/>
              <a:t>?</a:t>
            </a:r>
          </a:p>
          <a:p>
            <a:r>
              <a:rPr lang="en-US" sz="3400" dirty="0" err="1" smtClean="0"/>
              <a:t>Apakah</a:t>
            </a:r>
            <a:r>
              <a:rPr lang="en-US" sz="3400" dirty="0" smtClean="0"/>
              <a:t> yang </a:t>
            </a:r>
            <a:r>
              <a:rPr lang="en-US" sz="3400" dirty="0" err="1" smtClean="0"/>
              <a:t>anda</a:t>
            </a:r>
            <a:r>
              <a:rPr lang="en-US" sz="3400" dirty="0" smtClean="0"/>
              <a:t> </a:t>
            </a:r>
            <a:r>
              <a:rPr lang="en-US" sz="3400" dirty="0" err="1" smtClean="0"/>
              <a:t>harapkan</a:t>
            </a:r>
            <a:r>
              <a:rPr lang="en-US" sz="3400" dirty="0" smtClean="0"/>
              <a:t> </a:t>
            </a:r>
            <a:r>
              <a:rPr lang="en-US" sz="3400" dirty="0" err="1" smtClean="0"/>
              <a:t>seperti</a:t>
            </a:r>
            <a:r>
              <a:rPr lang="en-US" sz="3400" dirty="0" smtClean="0"/>
              <a:t> </a:t>
            </a:r>
            <a:r>
              <a:rPr lang="en-US" sz="3400" dirty="0" err="1" smtClean="0"/>
              <a:t>di</a:t>
            </a:r>
            <a:r>
              <a:rPr lang="en-US" sz="3400" dirty="0" smtClean="0"/>
              <a:t> </a:t>
            </a:r>
            <a:r>
              <a:rPr lang="en-US" sz="3400" dirty="0" err="1" smtClean="0"/>
              <a:t>awal</a:t>
            </a:r>
            <a:r>
              <a:rPr lang="en-US" sz="3400" dirty="0" smtClean="0"/>
              <a:t> </a:t>
            </a:r>
            <a:r>
              <a:rPr lang="en-US" sz="3400" dirty="0" err="1" smtClean="0"/>
              <a:t>perkuliahan</a:t>
            </a:r>
            <a:r>
              <a:rPr lang="en-US" sz="3400" dirty="0" smtClean="0"/>
              <a:t> </a:t>
            </a:r>
            <a:r>
              <a:rPr lang="en-US" sz="3400" dirty="0" err="1" smtClean="0"/>
              <a:t>tercapai</a:t>
            </a:r>
            <a:r>
              <a:rPr lang="en-US" sz="3400" dirty="0" smtClean="0"/>
              <a:t>?</a:t>
            </a:r>
          </a:p>
          <a:p>
            <a:endParaRPr lang="en-US" sz="2800" dirty="0" smtClean="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457200" y="1447800"/>
            <a:ext cx="8229600" cy="5029200"/>
          </a:xfrm>
        </p:spPr>
        <p:txBody>
          <a:bodyPr>
            <a:normAutofit/>
          </a:bodyPr>
          <a:lstStyle/>
          <a:p>
            <a:pPr>
              <a:buNone/>
            </a:pPr>
            <a:r>
              <a:rPr lang="en-US" sz="2800" dirty="0" err="1" smtClean="0"/>
              <a:t>Setelah</a:t>
            </a:r>
            <a:r>
              <a:rPr lang="en-US" sz="2800" dirty="0" smtClean="0"/>
              <a:t> </a:t>
            </a:r>
            <a:r>
              <a:rPr lang="en-US" sz="2800" dirty="0" err="1" smtClean="0"/>
              <a:t>implementasi</a:t>
            </a:r>
            <a:r>
              <a:rPr lang="en-US" sz="2800" dirty="0" smtClean="0"/>
              <a:t> </a:t>
            </a:r>
            <a:r>
              <a:rPr lang="en-US" sz="2800" dirty="0" err="1" smtClean="0"/>
              <a:t>proyek</a:t>
            </a:r>
            <a:endParaRPr lang="en-US" sz="2800" dirty="0" smtClean="0"/>
          </a:p>
          <a:p>
            <a:r>
              <a:rPr lang="en-US" sz="2800" dirty="0" err="1" smtClean="0"/>
              <a:t>Bagaimana</a:t>
            </a:r>
            <a:r>
              <a:rPr lang="en-US" sz="2800" dirty="0" smtClean="0"/>
              <a:t> </a:t>
            </a:r>
            <a:r>
              <a:rPr lang="en-US" sz="2800" dirty="0" err="1" smtClean="0"/>
              <a:t>pendapat</a:t>
            </a:r>
            <a:r>
              <a:rPr lang="en-US" sz="2800" dirty="0" smtClean="0"/>
              <a:t> </a:t>
            </a:r>
            <a:r>
              <a:rPr lang="en-US" sz="2800" dirty="0" err="1" smtClean="0"/>
              <a:t>anda</a:t>
            </a:r>
            <a:r>
              <a:rPr lang="en-US" sz="2800" dirty="0" smtClean="0"/>
              <a:t> </a:t>
            </a:r>
            <a:r>
              <a:rPr lang="en-US" sz="2800" dirty="0" err="1" smtClean="0"/>
              <a:t>mengenai</a:t>
            </a:r>
            <a:r>
              <a:rPr lang="en-US" sz="2800" dirty="0" smtClean="0"/>
              <a:t>  </a:t>
            </a:r>
            <a:r>
              <a:rPr lang="en-US" sz="2800" dirty="0" err="1" smtClean="0"/>
              <a:t>komunitas</a:t>
            </a:r>
            <a:r>
              <a:rPr lang="en-US" sz="2800" dirty="0" smtClean="0"/>
              <a:t> yang </a:t>
            </a:r>
            <a:r>
              <a:rPr lang="en-US" sz="2800" dirty="0" err="1" smtClean="0"/>
              <a:t>anda</a:t>
            </a:r>
            <a:r>
              <a:rPr lang="en-US" sz="2800" dirty="0" smtClean="0"/>
              <a:t> </a:t>
            </a:r>
            <a:r>
              <a:rPr lang="en-US" sz="2800" dirty="0" err="1" smtClean="0"/>
              <a:t>layani</a:t>
            </a:r>
            <a:r>
              <a:rPr lang="en-US" sz="2800" dirty="0" smtClean="0"/>
              <a:t>? (</a:t>
            </a:r>
            <a:r>
              <a:rPr lang="en-US" sz="2800" dirty="0" err="1" smtClean="0"/>
              <a:t>perspektif</a:t>
            </a:r>
            <a:r>
              <a:rPr lang="en-US" sz="2800" dirty="0" smtClean="0"/>
              <a:t> </a:t>
            </a:r>
            <a:r>
              <a:rPr lang="en-US" sz="2800" dirty="0" err="1" smtClean="0"/>
              <a:t>ekonomi</a:t>
            </a:r>
            <a:r>
              <a:rPr lang="en-US" sz="2800" dirty="0" smtClean="0"/>
              <a:t>, </a:t>
            </a:r>
            <a:r>
              <a:rPr lang="en-US" sz="2800" dirty="0" err="1" smtClean="0"/>
              <a:t>sosial</a:t>
            </a:r>
            <a:r>
              <a:rPr lang="en-US" sz="2800" dirty="0" smtClean="0"/>
              <a:t>, </a:t>
            </a:r>
            <a:r>
              <a:rPr lang="en-US" sz="2800" dirty="0" err="1" smtClean="0"/>
              <a:t>dan</a:t>
            </a:r>
            <a:r>
              <a:rPr lang="en-US" sz="2800" dirty="0" smtClean="0"/>
              <a:t> </a:t>
            </a:r>
            <a:r>
              <a:rPr lang="en-US" sz="2800" dirty="0" err="1" smtClean="0"/>
              <a:t>budaya</a:t>
            </a:r>
            <a:r>
              <a:rPr lang="en-US" sz="2800" dirty="0" smtClean="0"/>
              <a:t>)</a:t>
            </a:r>
          </a:p>
          <a:p>
            <a:r>
              <a:rPr lang="en-US" sz="2800" dirty="0" err="1" smtClean="0"/>
              <a:t>Bagaimana</a:t>
            </a:r>
            <a:r>
              <a:rPr lang="en-US" sz="2800" dirty="0" smtClean="0"/>
              <a:t> </a:t>
            </a:r>
            <a:r>
              <a:rPr lang="en-US" sz="2800" dirty="0" err="1" smtClean="0"/>
              <a:t>pencapaian</a:t>
            </a:r>
            <a:r>
              <a:rPr lang="en-US" sz="2800" dirty="0" smtClean="0"/>
              <a:t> </a:t>
            </a:r>
            <a:r>
              <a:rPr lang="en-US" sz="2800" dirty="0" err="1" smtClean="0"/>
              <a:t>tujuan</a:t>
            </a:r>
            <a:r>
              <a:rPr lang="en-US" sz="2800" dirty="0" smtClean="0"/>
              <a:t> </a:t>
            </a:r>
            <a:r>
              <a:rPr lang="en-US" sz="2800" dirty="0" err="1" smtClean="0"/>
              <a:t>anda</a:t>
            </a:r>
            <a:r>
              <a:rPr lang="en-US" sz="2800" dirty="0" smtClean="0"/>
              <a:t>? </a:t>
            </a:r>
            <a:r>
              <a:rPr lang="en-US" sz="2800" dirty="0" err="1" smtClean="0"/>
              <a:t>Faktor-faktor</a:t>
            </a:r>
            <a:r>
              <a:rPr lang="en-US" sz="2800" dirty="0" smtClean="0"/>
              <a:t> </a:t>
            </a:r>
            <a:r>
              <a:rPr lang="en-US" sz="2800" dirty="0" err="1" smtClean="0"/>
              <a:t>apakah</a:t>
            </a:r>
            <a:r>
              <a:rPr lang="en-US" sz="2800" dirty="0" smtClean="0"/>
              <a:t> yang </a:t>
            </a:r>
            <a:r>
              <a:rPr lang="en-US" sz="2800" dirty="0" err="1" smtClean="0"/>
              <a:t>membuat</a:t>
            </a:r>
            <a:r>
              <a:rPr lang="en-US" sz="2800" dirty="0" smtClean="0"/>
              <a:t> </a:t>
            </a:r>
            <a:r>
              <a:rPr lang="en-US" sz="2800" dirty="0" err="1" smtClean="0"/>
              <a:t>berhasil</a:t>
            </a:r>
            <a:r>
              <a:rPr lang="en-US" sz="2800" dirty="0" smtClean="0"/>
              <a:t>/</a:t>
            </a:r>
            <a:r>
              <a:rPr lang="en-US" sz="2800" dirty="0" err="1" smtClean="0"/>
              <a:t>tidaknya</a:t>
            </a:r>
            <a:r>
              <a:rPr lang="en-US" sz="2800" dirty="0" smtClean="0"/>
              <a:t> </a:t>
            </a:r>
            <a:r>
              <a:rPr lang="en-US" sz="2800" dirty="0" err="1" smtClean="0"/>
              <a:t>proyek</a:t>
            </a:r>
            <a:r>
              <a:rPr lang="en-US" sz="2800" dirty="0" smtClean="0"/>
              <a:t> </a:t>
            </a:r>
            <a:r>
              <a:rPr lang="en-US" sz="2800" dirty="0" err="1" smtClean="0"/>
              <a:t>anda</a:t>
            </a:r>
            <a:r>
              <a:rPr lang="en-US" sz="2800" dirty="0" smtClean="0"/>
              <a:t>?</a:t>
            </a:r>
          </a:p>
          <a:p>
            <a:r>
              <a:rPr lang="en-US" sz="2800" dirty="0" err="1" smtClean="0"/>
              <a:t>Pelajaran</a:t>
            </a:r>
            <a:r>
              <a:rPr lang="en-US" sz="2800" dirty="0" smtClean="0"/>
              <a:t> </a:t>
            </a:r>
            <a:r>
              <a:rPr lang="en-US" sz="2800" dirty="0" err="1" smtClean="0"/>
              <a:t>berharga</a:t>
            </a:r>
            <a:r>
              <a:rPr lang="en-US" sz="2800" dirty="0" smtClean="0"/>
              <a:t> </a:t>
            </a:r>
            <a:r>
              <a:rPr lang="en-US" sz="2800" dirty="0" err="1" smtClean="0"/>
              <a:t>apakah</a:t>
            </a:r>
            <a:r>
              <a:rPr lang="en-US" sz="2800" dirty="0" smtClean="0"/>
              <a:t> yang </a:t>
            </a:r>
            <a:r>
              <a:rPr lang="en-US" sz="2800" dirty="0" err="1" smtClean="0"/>
              <a:t>anda</a:t>
            </a:r>
            <a:r>
              <a:rPr lang="en-US" sz="2800" dirty="0" smtClean="0"/>
              <a:t> </a:t>
            </a:r>
            <a:r>
              <a:rPr lang="en-US" sz="2800" dirty="0" err="1" smtClean="0"/>
              <a:t>dapatkan</a:t>
            </a:r>
            <a:r>
              <a:rPr lang="en-US" sz="2800" dirty="0" smtClean="0"/>
              <a:t> </a:t>
            </a:r>
            <a:r>
              <a:rPr lang="en-US" sz="2800" dirty="0" err="1" smtClean="0"/>
              <a:t>dari</a:t>
            </a:r>
            <a:r>
              <a:rPr lang="en-US" sz="2800" dirty="0" smtClean="0"/>
              <a:t> </a:t>
            </a:r>
            <a:r>
              <a:rPr lang="en-US" sz="2800" dirty="0" err="1" smtClean="0"/>
              <a:t>komunitas</a:t>
            </a:r>
            <a:r>
              <a:rPr lang="en-US" sz="2800" dirty="0" smtClean="0"/>
              <a:t> yang </a:t>
            </a:r>
            <a:r>
              <a:rPr lang="en-US" sz="2800" dirty="0" err="1" smtClean="0"/>
              <a:t>dilayani</a:t>
            </a:r>
            <a:r>
              <a:rPr lang="en-US" sz="2800" dirty="0" smtClean="0"/>
              <a:t>?</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467600" cy="944562"/>
          </a:xfrm>
        </p:spPr>
        <p:txBody>
          <a:bodyPr/>
          <a:lstStyle/>
          <a:p>
            <a:r>
              <a:rPr lang="en-US" dirty="0" err="1" smtClean="0"/>
              <a:t>Panduan</a:t>
            </a:r>
            <a:r>
              <a:rPr lang="en-US" dirty="0" smtClean="0"/>
              <a:t> </a:t>
            </a:r>
            <a:r>
              <a:rPr lang="en-US" dirty="0" err="1" smtClean="0"/>
              <a:t>Refleksi</a:t>
            </a:r>
            <a:endParaRPr lang="en-US" dirty="0"/>
          </a:p>
        </p:txBody>
      </p:sp>
      <p:sp>
        <p:nvSpPr>
          <p:cNvPr id="3" name="Content Placeholder 2"/>
          <p:cNvSpPr>
            <a:spLocks noGrp="1"/>
          </p:cNvSpPr>
          <p:nvPr>
            <p:ph sz="quarter" idx="1"/>
          </p:nvPr>
        </p:nvSpPr>
        <p:spPr>
          <a:xfrm>
            <a:off x="609600" y="1447800"/>
            <a:ext cx="7315200" cy="3581400"/>
          </a:xfrm>
        </p:spPr>
        <p:txBody>
          <a:bodyPr/>
          <a:lstStyle/>
          <a:p>
            <a:r>
              <a:rPr lang="en-US" sz="2800" dirty="0" err="1" smtClean="0"/>
              <a:t>Nilai-nilai</a:t>
            </a:r>
            <a:r>
              <a:rPr lang="en-US" sz="2800" dirty="0" smtClean="0"/>
              <a:t> </a:t>
            </a:r>
            <a:r>
              <a:rPr lang="en-US" sz="2800" dirty="0" err="1" smtClean="0"/>
              <a:t>karakter</a:t>
            </a:r>
            <a:r>
              <a:rPr lang="en-US" sz="2800" dirty="0" smtClean="0"/>
              <a:t> </a:t>
            </a:r>
            <a:r>
              <a:rPr lang="en-US" sz="2800" dirty="0" err="1" smtClean="0"/>
              <a:t>dan</a:t>
            </a:r>
            <a:r>
              <a:rPr lang="en-US" sz="2800" dirty="0" smtClean="0"/>
              <a:t> </a:t>
            </a:r>
            <a:r>
              <a:rPr lang="en-US" sz="2800" i="1" dirty="0" err="1" smtClean="0"/>
              <a:t>softskill</a:t>
            </a:r>
            <a:r>
              <a:rPr lang="en-US" sz="2800" dirty="0" smtClean="0"/>
              <a:t> paling </a:t>
            </a:r>
            <a:r>
              <a:rPr lang="en-US" sz="2800" dirty="0" err="1" smtClean="0"/>
              <a:t>menonjol</a:t>
            </a:r>
            <a:r>
              <a:rPr lang="en-US" sz="2800" dirty="0" smtClean="0"/>
              <a:t> </a:t>
            </a:r>
            <a:r>
              <a:rPr lang="en-US" sz="2800" dirty="0" err="1" smtClean="0"/>
              <a:t>apakah</a:t>
            </a:r>
            <a:r>
              <a:rPr lang="en-US" sz="2800" dirty="0" smtClean="0"/>
              <a:t> yang </a:t>
            </a:r>
            <a:r>
              <a:rPr lang="en-US" sz="2800" dirty="0" err="1" smtClean="0"/>
              <a:t>anda</a:t>
            </a:r>
            <a:r>
              <a:rPr lang="en-US" sz="2800" dirty="0" smtClean="0"/>
              <a:t> </a:t>
            </a:r>
            <a:r>
              <a:rPr lang="en-US" sz="2800" dirty="0" err="1" smtClean="0"/>
              <a:t>dapatkan</a:t>
            </a:r>
            <a:r>
              <a:rPr lang="en-US" sz="2800" dirty="0" smtClean="0"/>
              <a:t> ?</a:t>
            </a:r>
          </a:p>
          <a:p>
            <a:r>
              <a:rPr lang="en-US" sz="2800" dirty="0" err="1" smtClean="0"/>
              <a:t>Bagaimana</a:t>
            </a:r>
            <a:r>
              <a:rPr lang="en-US" sz="2800" dirty="0" smtClean="0"/>
              <a:t> </a:t>
            </a:r>
            <a:r>
              <a:rPr lang="en-US" sz="2800" dirty="0" err="1" smtClean="0"/>
              <a:t>kegiatan</a:t>
            </a:r>
            <a:r>
              <a:rPr lang="en-US" sz="2800" dirty="0" smtClean="0"/>
              <a:t> </a:t>
            </a:r>
            <a:r>
              <a:rPr lang="en-US" sz="2800" dirty="0" err="1" smtClean="0"/>
              <a:t>ini</a:t>
            </a:r>
            <a:r>
              <a:rPr lang="en-US" sz="2800" dirty="0" smtClean="0"/>
              <a:t> </a:t>
            </a:r>
            <a:r>
              <a:rPr lang="en-US" sz="2800" dirty="0" err="1" smtClean="0"/>
              <a:t>dapat</a:t>
            </a:r>
            <a:r>
              <a:rPr lang="en-US" sz="2800" dirty="0" smtClean="0"/>
              <a:t> </a:t>
            </a:r>
            <a:r>
              <a:rPr lang="en-US" sz="2800" dirty="0" err="1" smtClean="0"/>
              <a:t>menolong</a:t>
            </a:r>
            <a:r>
              <a:rPr lang="en-US" sz="2800" dirty="0" smtClean="0"/>
              <a:t> </a:t>
            </a:r>
            <a:r>
              <a:rPr lang="en-US" sz="2800" dirty="0" err="1" smtClean="0"/>
              <a:t>anda</a:t>
            </a:r>
            <a:r>
              <a:rPr lang="en-US" sz="2800" dirty="0" smtClean="0"/>
              <a:t> </a:t>
            </a:r>
            <a:r>
              <a:rPr lang="en-US" sz="2800" dirty="0" err="1" smtClean="0"/>
              <a:t>untuk</a:t>
            </a:r>
            <a:r>
              <a:rPr lang="en-US" sz="2800" dirty="0" smtClean="0"/>
              <a:t> </a:t>
            </a:r>
            <a:r>
              <a:rPr lang="en-US" sz="2800" dirty="0" err="1" smtClean="0"/>
              <a:t>lebih</a:t>
            </a:r>
            <a:r>
              <a:rPr lang="en-US" sz="2800" dirty="0" smtClean="0"/>
              <a:t> </a:t>
            </a:r>
            <a:r>
              <a:rPr lang="en-US" sz="2800" dirty="0" err="1" smtClean="0"/>
              <a:t>mengenal</a:t>
            </a:r>
            <a:r>
              <a:rPr lang="en-US" sz="2800" dirty="0" smtClean="0"/>
              <a:t> </a:t>
            </a:r>
            <a:r>
              <a:rPr lang="en-US" sz="2800" dirty="0" err="1" smtClean="0"/>
              <a:t>diri</a:t>
            </a:r>
            <a:r>
              <a:rPr lang="en-US" sz="2800" dirty="0" smtClean="0"/>
              <a:t> </a:t>
            </a:r>
            <a:r>
              <a:rPr lang="en-US" sz="2800" dirty="0" err="1" smtClean="0"/>
              <a:t>anda</a:t>
            </a:r>
            <a:r>
              <a:rPr lang="en-US" sz="2800" dirty="0" smtClean="0"/>
              <a:t> </a:t>
            </a:r>
            <a:r>
              <a:rPr lang="en-US" sz="2800" dirty="0" err="1" smtClean="0"/>
              <a:t>sendiri</a:t>
            </a:r>
            <a:r>
              <a:rPr lang="en-US" sz="2800" dirty="0" smtClean="0"/>
              <a:t>?</a:t>
            </a:r>
          </a:p>
          <a:p>
            <a:r>
              <a:rPr lang="en-US" sz="2800" dirty="0" err="1" smtClean="0"/>
              <a:t>Bagaimana</a:t>
            </a:r>
            <a:r>
              <a:rPr lang="en-US" sz="2800" dirty="0" smtClean="0"/>
              <a:t> </a:t>
            </a:r>
            <a:r>
              <a:rPr lang="en-US" sz="2800" dirty="0" err="1" smtClean="0"/>
              <a:t>metode</a:t>
            </a:r>
            <a:r>
              <a:rPr lang="en-US" sz="2800" dirty="0" smtClean="0"/>
              <a:t> SL </a:t>
            </a:r>
            <a:r>
              <a:rPr lang="en-US" sz="2800" dirty="0" err="1" smtClean="0"/>
              <a:t>ini</a:t>
            </a:r>
            <a:r>
              <a:rPr lang="en-US" sz="2800" dirty="0" smtClean="0"/>
              <a:t> </a:t>
            </a:r>
            <a:r>
              <a:rPr lang="en-US" sz="2800" dirty="0" err="1" smtClean="0"/>
              <a:t>dapat</a:t>
            </a:r>
            <a:r>
              <a:rPr lang="en-US" sz="2800" dirty="0" smtClean="0"/>
              <a:t> </a:t>
            </a:r>
            <a:r>
              <a:rPr lang="en-US" sz="2800" dirty="0" err="1" smtClean="0"/>
              <a:t>menolong</a:t>
            </a:r>
            <a:r>
              <a:rPr lang="en-US" sz="2800" dirty="0" smtClean="0"/>
              <a:t> </a:t>
            </a:r>
            <a:r>
              <a:rPr lang="en-US" sz="2800" dirty="0" err="1" smtClean="0"/>
              <a:t>anda</a:t>
            </a:r>
            <a:r>
              <a:rPr lang="en-US" sz="2800" dirty="0" smtClean="0"/>
              <a:t> </a:t>
            </a:r>
            <a:r>
              <a:rPr lang="en-US" sz="2800" dirty="0" err="1" smtClean="0"/>
              <a:t>memahami</a:t>
            </a:r>
            <a:r>
              <a:rPr lang="en-US" sz="2800" dirty="0" smtClean="0"/>
              <a:t> </a:t>
            </a:r>
            <a:r>
              <a:rPr lang="en-US" sz="2800" dirty="0" err="1" smtClean="0"/>
              <a:t>mata</a:t>
            </a:r>
            <a:r>
              <a:rPr lang="en-US" sz="2800" dirty="0" smtClean="0"/>
              <a:t> </a:t>
            </a:r>
            <a:r>
              <a:rPr lang="en-US" sz="2800" dirty="0" err="1" smtClean="0"/>
              <a:t>kuliah</a:t>
            </a:r>
            <a:r>
              <a:rPr lang="en-US" sz="2800" dirty="0" smtClean="0"/>
              <a:t>?</a:t>
            </a:r>
          </a:p>
          <a:p>
            <a:endParaRPr lang="en-US" sz="28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dirty="0">
                <a:solidFill>
                  <a:srgbClr val="FF0000"/>
                </a:solidFill>
              </a:rPr>
              <a:t>Celebration/Demonstration</a:t>
            </a:r>
          </a:p>
        </p:txBody>
      </p:sp>
      <p:sp>
        <p:nvSpPr>
          <p:cNvPr id="40963" name="Rectangle 3"/>
          <p:cNvSpPr>
            <a:spLocks noGrp="1" noChangeArrowheads="1"/>
          </p:cNvSpPr>
          <p:nvPr>
            <p:ph sz="quarter" idx="1"/>
          </p:nvPr>
        </p:nvSpPr>
        <p:spPr>
          <a:xfrm>
            <a:off x="457200" y="1600200"/>
            <a:ext cx="8001000" cy="4873752"/>
          </a:xfrm>
        </p:spPr>
        <p:txBody>
          <a:bodyPr/>
          <a:lstStyle/>
          <a:p>
            <a:r>
              <a:rPr lang="en-US" dirty="0" smtClean="0"/>
              <a:t>It’s important to acknowledge </a:t>
            </a:r>
            <a:r>
              <a:rPr lang="en-US" dirty="0"/>
              <a:t>that participant and communities have completed their project and done a GREAT job. </a:t>
            </a:r>
            <a:endParaRPr lang="en-US" dirty="0" smtClean="0"/>
          </a:p>
          <a:p>
            <a:r>
              <a:rPr lang="en-US" dirty="0" smtClean="0"/>
              <a:t>Everyone </a:t>
            </a:r>
            <a:r>
              <a:rPr lang="en-US" dirty="0"/>
              <a:t>that participated in doing the service should be included in </a:t>
            </a:r>
            <a:r>
              <a:rPr lang="en-US" dirty="0" smtClean="0"/>
              <a:t>the celebration/demonstration</a:t>
            </a:r>
            <a:r>
              <a:rPr lang="en-US" dirty="0"/>
              <a:t>.  </a:t>
            </a:r>
            <a:endParaRPr lang="en-US" dirty="0" smtClean="0"/>
          </a:p>
          <a:p>
            <a:r>
              <a:rPr lang="en-US" dirty="0" smtClean="0"/>
              <a:t>This </a:t>
            </a:r>
            <a:r>
              <a:rPr lang="en-US" dirty="0"/>
              <a:t>should include public officials, site personnel and the media.  Students now have the opportunity to show what they have accomplished.</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xmlns="" val="2362592787"/>
              </p:ext>
            </p:extLst>
          </p:nvPr>
        </p:nvGraphicFramePr>
        <p:xfrm>
          <a:off x="1371600" y="1371600"/>
          <a:ext cx="62484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3"/>
          <p:cNvSpPr>
            <a:spLocks noGrp="1" noChangeArrowheads="1"/>
          </p:cNvSpPr>
          <p:nvPr>
            <p:ph type="title"/>
          </p:nvPr>
        </p:nvSpPr>
        <p:spPr>
          <a:xfrm>
            <a:off x="609600" y="381000"/>
            <a:ext cx="7499350" cy="685800"/>
          </a:xfrm>
        </p:spPr>
        <p:txBody>
          <a:bodyPr>
            <a:normAutofit/>
          </a:bodyPr>
          <a:lstStyle/>
          <a:p>
            <a:pPr eaLnBrk="1" fontAlgn="auto" hangingPunct="1">
              <a:spcAft>
                <a:spcPts val="0"/>
              </a:spcAft>
              <a:defRPr/>
            </a:pPr>
            <a:r>
              <a:rPr lang="en-US" sz="3200" dirty="0" smtClean="0">
                <a:solidFill>
                  <a:schemeClr val="tx2">
                    <a:satMod val="130000"/>
                  </a:schemeClr>
                </a:solidFill>
              </a:rPr>
              <a:t>Why should be Service-Learning?</a:t>
            </a:r>
            <a:endParaRPr lang="en-GB" sz="3200" dirty="0" smtClean="0">
              <a:solidFill>
                <a:schemeClr val="tx2">
                  <a:satMod val="130000"/>
                </a:schemeClr>
              </a:solidFill>
            </a:endParaRPr>
          </a:p>
        </p:txBody>
      </p:sp>
      <p:sp>
        <p:nvSpPr>
          <p:cNvPr id="4" name="Subtitle 2"/>
          <p:cNvSpPr>
            <a:spLocks noGrp="1"/>
          </p:cNvSpPr>
          <p:nvPr/>
        </p:nvSpPr>
        <p:spPr>
          <a:xfrm>
            <a:off x="685800" y="5727939"/>
            <a:ext cx="7391400" cy="901461"/>
          </a:xfrm>
          <a:prstGeom prst="rect">
            <a:avLst/>
          </a:prstGeom>
        </p:spPr>
        <p:txBody>
          <a:bodyPr vert="horz" rtlCol="0">
            <a:normAutofit fontScale="92500"/>
          </a:bodyPr>
          <a:lstStyle>
            <a:lvl1pPr marL="0" indent="0" algn="l" rtl="0" eaLnBrk="1" latinLnBrk="0" hangingPunct="1">
              <a:spcBef>
                <a:spcPts val="600"/>
              </a:spcBef>
              <a:buClr>
                <a:schemeClr val="accent1"/>
              </a:buClr>
              <a:buSzPct val="70000"/>
              <a:buFont typeface="Wingdings"/>
              <a:buNone/>
              <a:defRPr kumimoji="0" sz="1800" b="1" kern="1200">
                <a:solidFill>
                  <a:schemeClr val="tx2"/>
                </a:solidFill>
                <a:latin typeface="+mn-lt"/>
                <a:ea typeface="+mn-ea"/>
                <a:cs typeface="+mn-cs"/>
              </a:defRPr>
            </a:lvl1pPr>
            <a:lvl2pPr marL="457200" indent="0" algn="ctr" rtl="0" eaLnBrk="1" latinLnBrk="0" hangingPunct="1">
              <a:spcBef>
                <a:spcPct val="20000"/>
              </a:spcBef>
              <a:buClr>
                <a:schemeClr val="accent1"/>
              </a:buClr>
              <a:buSzPct val="80000"/>
              <a:buFont typeface="Wingdings 2"/>
              <a:buNone/>
              <a:defRPr kumimoji="0" sz="2100" kern="1200">
                <a:solidFill>
                  <a:schemeClr val="tx1"/>
                </a:solidFill>
                <a:latin typeface="+mn-lt"/>
                <a:ea typeface="+mn-ea"/>
                <a:cs typeface="+mn-cs"/>
              </a:defRPr>
            </a:lvl2pPr>
            <a:lvl3pPr marL="914400" indent="0" algn="ctr" rtl="0" eaLnBrk="1" latinLnBrk="0" hangingPunct="1">
              <a:spcBef>
                <a:spcPct val="20000"/>
              </a:spcBef>
              <a:buClr>
                <a:schemeClr val="accent1">
                  <a:shade val="75000"/>
                </a:schemeClr>
              </a:buClr>
              <a:buSzPct val="60000"/>
              <a:buFont typeface="Wingdings"/>
              <a:buNone/>
              <a:defRPr kumimoji="0" sz="1800" kern="1200">
                <a:solidFill>
                  <a:schemeClr val="tx1"/>
                </a:solidFill>
                <a:latin typeface="+mn-lt"/>
                <a:ea typeface="+mn-ea"/>
                <a:cs typeface="+mn-cs"/>
              </a:defRPr>
            </a:lvl3pPr>
            <a:lvl4pPr marL="1371600" indent="0" algn="ctr" rtl="0" eaLnBrk="1" latinLnBrk="0" hangingPunct="1">
              <a:spcBef>
                <a:spcPct val="20000"/>
              </a:spcBef>
              <a:buClr>
                <a:schemeClr val="accent1">
                  <a:tint val="60000"/>
                </a:schemeClr>
              </a:buClr>
              <a:buSzPct val="60000"/>
              <a:buFont typeface="Wingdings"/>
              <a:buNone/>
              <a:defRPr kumimoji="0" sz="1800" kern="1200">
                <a:solidFill>
                  <a:schemeClr val="tx1"/>
                </a:solidFill>
                <a:latin typeface="+mn-lt"/>
                <a:ea typeface="+mn-ea"/>
                <a:cs typeface="+mn-cs"/>
              </a:defRPr>
            </a:lvl4pPr>
            <a:lvl5pPr marL="1828800" indent="0" algn="ctr" rtl="0" eaLnBrk="1" latinLnBrk="0" hangingPunct="1">
              <a:spcBef>
                <a:spcPct val="20000"/>
              </a:spcBef>
              <a:buClr>
                <a:schemeClr val="accent2">
                  <a:tint val="60000"/>
                </a:schemeClr>
              </a:buClr>
              <a:buSzPct val="68000"/>
              <a:buFont typeface="Wingdings 2"/>
              <a:buNone/>
              <a:defRPr kumimoji="0" sz="1600" kern="1200">
                <a:solidFill>
                  <a:schemeClr val="tx1"/>
                </a:solidFill>
                <a:latin typeface="+mn-lt"/>
                <a:ea typeface="+mn-ea"/>
                <a:cs typeface="+mn-cs"/>
              </a:defRPr>
            </a:lvl5pPr>
            <a:lvl6pPr marL="2286000" indent="0" algn="ctr" rtl="0" eaLnBrk="1" latinLnBrk="0" hangingPunct="1">
              <a:spcBef>
                <a:spcPct val="20000"/>
              </a:spcBef>
              <a:buClr>
                <a:schemeClr val="accent1"/>
              </a:buClr>
              <a:buNone/>
              <a:defRPr kumimoji="0" sz="1600" kern="1200">
                <a:solidFill>
                  <a:schemeClr val="tx2"/>
                </a:solidFill>
                <a:latin typeface="+mn-lt"/>
                <a:ea typeface="+mn-ea"/>
                <a:cs typeface="+mn-cs"/>
              </a:defRPr>
            </a:lvl6pPr>
            <a:lvl7pPr marL="2743200" indent="0" algn="ctr" rtl="0" eaLnBrk="1" latinLnBrk="0" hangingPunct="1">
              <a:spcBef>
                <a:spcPct val="20000"/>
              </a:spcBef>
              <a:buClr>
                <a:schemeClr val="accent1">
                  <a:tint val="60000"/>
                </a:schemeClr>
              </a:buClr>
              <a:buSzPct val="60000"/>
              <a:buFont typeface="Wingdings"/>
              <a:buNone/>
              <a:defRPr kumimoji="0" sz="1400" kern="1200" baseline="0">
                <a:solidFill>
                  <a:schemeClr val="tx2"/>
                </a:solidFill>
                <a:latin typeface="+mn-lt"/>
                <a:ea typeface="+mn-ea"/>
                <a:cs typeface="+mn-cs"/>
              </a:defRPr>
            </a:lvl7pPr>
            <a:lvl8pPr marL="3200400" indent="0" algn="ctr" rtl="0" eaLnBrk="1" latinLnBrk="0" hangingPunct="1">
              <a:spcBef>
                <a:spcPct val="20000"/>
              </a:spcBef>
              <a:buClr>
                <a:schemeClr val="accent2"/>
              </a:buClr>
              <a:buNone/>
              <a:defRPr kumimoji="0" sz="1400" kern="1200" cap="small" baseline="0">
                <a:solidFill>
                  <a:schemeClr val="tx2"/>
                </a:solidFill>
                <a:latin typeface="+mn-lt"/>
                <a:ea typeface="+mn-ea"/>
                <a:cs typeface="+mn-cs"/>
              </a:defRPr>
            </a:lvl8pPr>
            <a:lvl9pPr marL="3657600" indent="0" algn="ctr" rtl="0" eaLnBrk="1" latinLnBrk="0" hangingPunct="1">
              <a:spcBef>
                <a:spcPct val="20000"/>
              </a:spcBef>
              <a:buClr>
                <a:schemeClr val="accent1">
                  <a:shade val="75000"/>
                </a:schemeClr>
              </a:buClr>
              <a:buNone/>
              <a:defRPr kumimoji="0" sz="1400" kern="1200" baseline="0">
                <a:solidFill>
                  <a:schemeClr val="tx2"/>
                </a:solidFill>
                <a:latin typeface="+mn-lt"/>
                <a:ea typeface="+mn-ea"/>
                <a:cs typeface="+mn-cs"/>
              </a:defRPr>
            </a:lvl9pPr>
          </a:lstStyle>
          <a:p>
            <a:pPr algn="ctr" fontAlgn="auto">
              <a:spcAft>
                <a:spcPts val="0"/>
              </a:spcAft>
              <a:defRPr/>
            </a:pPr>
            <a:r>
              <a:rPr lang="en-US" sz="2400" dirty="0"/>
              <a:t>SL is </a:t>
            </a:r>
            <a:r>
              <a:rPr lang="en-US" sz="2400" dirty="0" smtClean="0"/>
              <a:t>a </a:t>
            </a:r>
            <a:r>
              <a:rPr lang="en-US" sz="2400" dirty="0"/>
              <a:t>holistic education which </a:t>
            </a:r>
            <a:r>
              <a:rPr lang="en-US" sz="2400" dirty="0" smtClean="0"/>
              <a:t>integrates all student aspects: academic, emotional, spiritual</a:t>
            </a:r>
            <a:endParaRPr lang="en-US" sz="2400" i="1" dirty="0" smtClean="0"/>
          </a:p>
        </p:txBody>
      </p:sp>
    </p:spTree>
    <p:extLst>
      <p:ext uri="{BB962C8B-B14F-4D97-AF65-F5344CB8AC3E}">
        <p14:creationId xmlns:p14="http://schemas.microsoft.com/office/powerpoint/2010/main" xmlns="" val="426308090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286000"/>
            <a:ext cx="8229600" cy="1143000"/>
          </a:xfrm>
        </p:spPr>
        <p:txBody>
          <a:bodyPr/>
          <a:lstStyle/>
          <a:p>
            <a:r>
              <a:rPr lang="en-US"/>
              <a:t>Other Important Elements</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Participant Voice</a:t>
            </a:r>
          </a:p>
        </p:txBody>
      </p:sp>
      <p:sp>
        <p:nvSpPr>
          <p:cNvPr id="45059" name="Rectangle 3"/>
          <p:cNvSpPr>
            <a:spLocks noGrp="1" noChangeArrowheads="1"/>
          </p:cNvSpPr>
          <p:nvPr>
            <p:ph sz="quarter" idx="1"/>
          </p:nvPr>
        </p:nvSpPr>
        <p:spPr>
          <a:xfrm>
            <a:off x="381000" y="1600200"/>
            <a:ext cx="8229600" cy="4525963"/>
          </a:xfrm>
        </p:spPr>
        <p:txBody>
          <a:bodyPr/>
          <a:lstStyle/>
          <a:p>
            <a:pPr>
              <a:buNone/>
            </a:pPr>
            <a:r>
              <a:rPr lang="en-US" sz="3600" dirty="0" smtClean="0"/>
              <a:t>	Participants </a:t>
            </a:r>
            <a:r>
              <a:rPr lang="en-US" sz="3600" dirty="0"/>
              <a:t>should play an active role in the  selection, design, implementation, as well as evaluation of the service learning project.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t>Genuine Need</a:t>
            </a:r>
          </a:p>
        </p:txBody>
      </p:sp>
      <p:sp>
        <p:nvSpPr>
          <p:cNvPr id="46084" name="Rectangle 4"/>
          <p:cNvSpPr>
            <a:spLocks noGrp="1" noChangeArrowheads="1"/>
          </p:cNvSpPr>
          <p:nvPr>
            <p:ph sz="quarter" idx="1"/>
          </p:nvPr>
        </p:nvSpPr>
        <p:spPr/>
        <p:txBody>
          <a:bodyPr/>
          <a:lstStyle/>
          <a:p>
            <a:pPr>
              <a:buNone/>
            </a:pPr>
            <a:r>
              <a:rPr lang="en-US" sz="3600" dirty="0" smtClean="0"/>
              <a:t>  	It </a:t>
            </a:r>
            <a:r>
              <a:rPr lang="en-US" sz="3600" dirty="0"/>
              <a:t>is important that the service learning project meet a genuine/true community need.</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t>Connection to Learning</a:t>
            </a:r>
          </a:p>
        </p:txBody>
      </p:sp>
      <p:sp>
        <p:nvSpPr>
          <p:cNvPr id="48131" name="Rectangle 3"/>
          <p:cNvSpPr>
            <a:spLocks noGrp="1" noChangeArrowheads="1"/>
          </p:cNvSpPr>
          <p:nvPr>
            <p:ph sz="quarter" idx="1"/>
          </p:nvPr>
        </p:nvSpPr>
        <p:spPr/>
        <p:txBody>
          <a:bodyPr/>
          <a:lstStyle/>
          <a:p>
            <a:pPr>
              <a:lnSpc>
                <a:spcPct val="90000"/>
              </a:lnSpc>
              <a:buNone/>
            </a:pPr>
            <a:r>
              <a:rPr lang="en-US" sz="3600" dirty="0" smtClean="0"/>
              <a:t>	Effective </a:t>
            </a:r>
            <a:r>
              <a:rPr lang="en-US" sz="3600" dirty="0"/>
              <a:t>service learning establishes clear learning outcomes that require application of concepts, content and skills, as well as involve participants in the construction of their own knowledge.</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Partnerships</a:t>
            </a:r>
          </a:p>
        </p:txBody>
      </p:sp>
      <p:sp>
        <p:nvSpPr>
          <p:cNvPr id="49155" name="Rectangle 3"/>
          <p:cNvSpPr>
            <a:spLocks noGrp="1" noChangeArrowheads="1"/>
          </p:cNvSpPr>
          <p:nvPr>
            <p:ph sz="quarter" idx="1"/>
          </p:nvPr>
        </p:nvSpPr>
        <p:spPr/>
        <p:txBody>
          <a:bodyPr>
            <a:normAutofit fontScale="92500" lnSpcReduction="10000"/>
          </a:bodyPr>
          <a:lstStyle/>
          <a:p>
            <a:pPr>
              <a:buNone/>
            </a:pPr>
            <a:r>
              <a:rPr lang="en-US" sz="3600" dirty="0" smtClean="0"/>
              <a:t>	Promoting </a:t>
            </a:r>
            <a:r>
              <a:rPr lang="en-US" sz="3600" dirty="0"/>
              <a:t>communication </a:t>
            </a:r>
            <a:r>
              <a:rPr lang="en-US" sz="3600" dirty="0" smtClean="0"/>
              <a:t>&amp; interaction </a:t>
            </a:r>
            <a:r>
              <a:rPr lang="en-US" sz="3600" dirty="0"/>
              <a:t>with the community encourages partnerships and collaboration.  Partnerships can include: businesses, community organizations, historical societies, colleges/universities, public or private school, social service agencies and National Service Programs.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Penghargaan</a:t>
            </a:r>
            <a:r>
              <a:rPr lang="en-US" dirty="0" smtClean="0"/>
              <a:t>  </a:t>
            </a:r>
            <a:r>
              <a:rPr lang="en-US" dirty="0" err="1" smtClean="0"/>
              <a:t>utk</a:t>
            </a:r>
            <a:r>
              <a:rPr lang="en-US" dirty="0" smtClean="0"/>
              <a:t> </a:t>
            </a:r>
            <a:r>
              <a:rPr lang="en-US" dirty="0" err="1" smtClean="0"/>
              <a:t>Mahasiswa</a:t>
            </a:r>
            <a:endParaRPr lang="id-ID" dirty="0"/>
          </a:p>
        </p:txBody>
      </p:sp>
      <p:sp>
        <p:nvSpPr>
          <p:cNvPr id="3" name="Content Placeholder 2"/>
          <p:cNvSpPr>
            <a:spLocks noGrp="1"/>
          </p:cNvSpPr>
          <p:nvPr>
            <p:ph sz="quarter" idx="1"/>
          </p:nvPr>
        </p:nvSpPr>
        <p:spPr>
          <a:xfrm>
            <a:off x="457200" y="1600200"/>
            <a:ext cx="7467600" cy="4572000"/>
          </a:xfrm>
        </p:spPr>
        <p:txBody>
          <a:bodyPr/>
          <a:lstStyle/>
          <a:p>
            <a:r>
              <a:rPr lang="en-US" dirty="0" err="1" smtClean="0"/>
              <a:t>Selain</a:t>
            </a:r>
            <a:r>
              <a:rPr lang="en-US" dirty="0" smtClean="0"/>
              <a:t> </a:t>
            </a:r>
            <a:r>
              <a:rPr lang="en-US" dirty="0" err="1" smtClean="0"/>
              <a:t>mendapatkan</a:t>
            </a:r>
            <a:r>
              <a:rPr lang="en-US" dirty="0" smtClean="0"/>
              <a:t> </a:t>
            </a:r>
            <a:r>
              <a:rPr lang="en-US" dirty="0" err="1" smtClean="0"/>
              <a:t>nilai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mahasiswa</a:t>
            </a:r>
            <a:r>
              <a:rPr lang="en-US" dirty="0" smtClean="0"/>
              <a:t> yang </a:t>
            </a:r>
            <a:r>
              <a:rPr lang="en-US" dirty="0" err="1" smtClean="0"/>
              <a:t>mengikuti</a:t>
            </a:r>
            <a:r>
              <a:rPr lang="en-US" dirty="0" smtClean="0"/>
              <a:t> </a:t>
            </a:r>
            <a:r>
              <a:rPr lang="en-US" dirty="0" err="1" smtClean="0"/>
              <a:t>mata</a:t>
            </a:r>
            <a:r>
              <a:rPr lang="en-US" dirty="0" smtClean="0"/>
              <a:t> </a:t>
            </a:r>
            <a:r>
              <a:rPr lang="en-US" dirty="0" err="1" smtClean="0"/>
              <a:t>kuliah</a:t>
            </a:r>
            <a:r>
              <a:rPr lang="en-US" dirty="0" smtClean="0"/>
              <a:t> </a:t>
            </a:r>
            <a:r>
              <a:rPr lang="en-US" dirty="0" err="1" smtClean="0"/>
              <a:t>berbasis</a:t>
            </a:r>
            <a:r>
              <a:rPr lang="en-US" dirty="0" smtClean="0"/>
              <a:t> Service Learning </a:t>
            </a:r>
            <a:r>
              <a:rPr lang="en-US" dirty="0" err="1" smtClean="0"/>
              <a:t>akan</a:t>
            </a:r>
            <a:r>
              <a:rPr lang="en-US" dirty="0" smtClean="0"/>
              <a:t> </a:t>
            </a:r>
            <a:r>
              <a:rPr lang="en-US" dirty="0" err="1" smtClean="0"/>
              <a:t>mendapatkan</a:t>
            </a:r>
            <a:r>
              <a:rPr lang="en-US" dirty="0" smtClean="0"/>
              <a:t> </a:t>
            </a:r>
            <a:r>
              <a:rPr lang="en-US" dirty="0" err="1" smtClean="0"/>
              <a:t>tambahan</a:t>
            </a:r>
            <a:r>
              <a:rPr lang="en-US" dirty="0" smtClean="0"/>
              <a:t> SKKK </a:t>
            </a:r>
            <a:r>
              <a:rPr lang="en-US" dirty="0" err="1" smtClean="0"/>
              <a:t>Pengabdian</a:t>
            </a:r>
            <a:r>
              <a:rPr lang="en-US" dirty="0" smtClean="0"/>
              <a:t> </a:t>
            </a:r>
            <a:r>
              <a:rPr lang="en-US" dirty="0" err="1" smtClean="0"/>
              <a:t>Masyarakat</a:t>
            </a:r>
            <a:endParaRPr lang="en-US" dirty="0" smtClean="0"/>
          </a:p>
          <a:p>
            <a:pPr lvl="1"/>
            <a:r>
              <a:rPr lang="en-US" dirty="0" smtClean="0"/>
              <a:t>Mata </a:t>
            </a:r>
            <a:r>
              <a:rPr lang="en-US" dirty="0" err="1" smtClean="0"/>
              <a:t>Kuliah</a:t>
            </a:r>
            <a:r>
              <a:rPr lang="en-US" dirty="0" smtClean="0"/>
              <a:t> COP	:   3 SKKK</a:t>
            </a:r>
          </a:p>
          <a:p>
            <a:pPr lvl="1"/>
            <a:r>
              <a:rPr lang="en-US" dirty="0" smtClean="0"/>
              <a:t>Mata </a:t>
            </a:r>
            <a:r>
              <a:rPr lang="en-US" dirty="0" err="1" smtClean="0"/>
              <a:t>Kuliah</a:t>
            </a:r>
            <a:r>
              <a:rPr lang="en-US" dirty="0" smtClean="0"/>
              <a:t> lain	:   1,5 SKKK</a:t>
            </a:r>
          </a:p>
          <a:p>
            <a:r>
              <a:rPr lang="en-US" dirty="0" err="1" smtClean="0"/>
              <a:t>Mahasiswa</a:t>
            </a:r>
            <a:r>
              <a:rPr lang="en-US" dirty="0" smtClean="0"/>
              <a:t> </a:t>
            </a:r>
            <a:r>
              <a:rPr lang="en-US" dirty="0" err="1" smtClean="0"/>
              <a:t>memperoleh</a:t>
            </a:r>
            <a:r>
              <a:rPr lang="en-US" dirty="0" smtClean="0"/>
              <a:t> </a:t>
            </a:r>
            <a:r>
              <a:rPr lang="en-US" dirty="0" err="1" smtClean="0"/>
              <a:t>sertifikat</a:t>
            </a:r>
            <a:r>
              <a:rPr lang="en-US" dirty="0" smtClean="0"/>
              <a:t> </a:t>
            </a:r>
            <a:r>
              <a:rPr lang="en-US" dirty="0" err="1" smtClean="0"/>
              <a:t>setelah</a:t>
            </a:r>
            <a:r>
              <a:rPr lang="en-US" dirty="0" smtClean="0"/>
              <a:t> lulus </a:t>
            </a:r>
            <a:r>
              <a:rPr lang="en-US" dirty="0" err="1" smtClean="0"/>
              <a:t>mengikuti</a:t>
            </a:r>
            <a:r>
              <a:rPr lang="en-US" dirty="0" smtClean="0"/>
              <a:t> SL. </a:t>
            </a:r>
            <a:r>
              <a:rPr lang="en-US" dirty="0" err="1" smtClean="0"/>
              <a:t>Sertifikat</a:t>
            </a:r>
            <a:r>
              <a:rPr lang="en-US" dirty="0" smtClean="0"/>
              <a:t> </a:t>
            </a:r>
            <a:r>
              <a:rPr lang="en-US" dirty="0" err="1" smtClean="0"/>
              <a:t>tanda</a:t>
            </a:r>
            <a:r>
              <a:rPr lang="en-US" dirty="0" smtClean="0"/>
              <a:t> </a:t>
            </a:r>
            <a:r>
              <a:rPr lang="en-US" dirty="0" err="1" smtClean="0"/>
              <a:t>peserta</a:t>
            </a:r>
            <a:r>
              <a:rPr lang="en-US" dirty="0" smtClean="0"/>
              <a:t> (</a:t>
            </a:r>
            <a:r>
              <a:rPr lang="en-US" dirty="0" err="1" smtClean="0"/>
              <a:t>tanpa</a:t>
            </a:r>
            <a:r>
              <a:rPr lang="en-US" dirty="0" smtClean="0"/>
              <a:t> </a:t>
            </a:r>
            <a:r>
              <a:rPr lang="en-US" dirty="0" err="1" smtClean="0"/>
              <a:t>nilai</a:t>
            </a:r>
            <a:r>
              <a:rPr lang="en-US" dirty="0" smtClean="0"/>
              <a:t>) </a:t>
            </a:r>
            <a:r>
              <a:rPr lang="en-US" dirty="0" err="1" smtClean="0"/>
              <a:t>dikeluarkan</a:t>
            </a:r>
            <a:r>
              <a:rPr lang="en-US" dirty="0" smtClean="0"/>
              <a:t> </a:t>
            </a:r>
            <a:r>
              <a:rPr lang="en-US" dirty="0" err="1" smtClean="0"/>
              <a:t>oleh</a:t>
            </a:r>
            <a:r>
              <a:rPr lang="en-US" dirty="0" smtClean="0"/>
              <a:t> program </a:t>
            </a:r>
            <a:r>
              <a:rPr lang="en-US" dirty="0" err="1" smtClean="0"/>
              <a:t>studi</a:t>
            </a:r>
            <a:r>
              <a:rPr lang="en-US" dirty="0" smtClean="0"/>
              <a:t>/program</a:t>
            </a:r>
            <a:endParaRPr lang="id-ID"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pic>
        <p:nvPicPr>
          <p:cNvPr id="5" name="Picture 4" descr="sl-6.JPG"/>
          <p:cNvPicPr>
            <a:picLocks noChangeAspect="1"/>
          </p:cNvPicPr>
          <p:nvPr/>
        </p:nvPicPr>
        <p:blipFill>
          <a:blip r:embed="rId2" cstate="print"/>
          <a:stretch>
            <a:fillRect/>
          </a:stretch>
        </p:blipFill>
        <p:spPr>
          <a:xfrm>
            <a:off x="228600" y="1066800"/>
            <a:ext cx="4191000" cy="2590800"/>
          </a:xfrm>
          <a:prstGeom prst="rect">
            <a:avLst/>
          </a:prstGeom>
        </p:spPr>
      </p:pic>
      <p:pic>
        <p:nvPicPr>
          <p:cNvPr id="6" name="Picture 5" descr="DSC02893.JPG"/>
          <p:cNvPicPr>
            <a:picLocks noChangeAspect="1"/>
          </p:cNvPicPr>
          <p:nvPr/>
        </p:nvPicPr>
        <p:blipFill>
          <a:blip r:embed="rId3" cstate="print"/>
          <a:stretch>
            <a:fillRect/>
          </a:stretch>
        </p:blipFill>
        <p:spPr>
          <a:xfrm>
            <a:off x="4419600" y="1066800"/>
            <a:ext cx="4368800" cy="2590800"/>
          </a:xfrm>
          <a:prstGeom prst="rect">
            <a:avLst/>
          </a:prstGeom>
        </p:spPr>
      </p:pic>
      <p:sp>
        <p:nvSpPr>
          <p:cNvPr id="8" name="Title 1"/>
          <p:cNvSpPr txBox="1">
            <a:spLocks/>
          </p:cNvSpPr>
          <p:nvPr/>
        </p:nvSpPr>
        <p:spPr>
          <a:xfrm>
            <a:off x="4648200" y="4267200"/>
            <a:ext cx="3962400" cy="1676400"/>
          </a:xfrm>
          <a:prstGeom prst="rect">
            <a:avLst/>
          </a:prstGeom>
        </p:spPr>
        <p:txBody>
          <a:bodyPr vert="horz" anchor="b">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Membangun</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Rumah</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Sehat</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3000" cap="small" baseline="0" dirty="0" err="1" smtClean="0">
                <a:solidFill>
                  <a:schemeClr val="tx2"/>
                </a:solidFill>
                <a:latin typeface="+mj-lt"/>
                <a:ea typeface="+mj-ea"/>
                <a:cs typeface="+mj-cs"/>
              </a:rPr>
              <a:t>Kerjasama</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dengan</a:t>
            </a:r>
            <a:r>
              <a:rPr lang="en-US" sz="3000" cap="small" dirty="0" smtClean="0">
                <a:solidFill>
                  <a:schemeClr val="tx2"/>
                </a:solidFill>
                <a:latin typeface="+mj-lt"/>
                <a:ea typeface="+mj-ea"/>
                <a:cs typeface="+mj-cs"/>
              </a:rPr>
              <a:t> Habitat</a:t>
            </a:r>
            <a:endParaRPr kumimoji="0" lang="id-ID" sz="3000" b="0" i="0" u="none" strike="noStrike" kern="1200" cap="small" spc="0" normalizeH="0" baseline="0" noProof="0" dirty="0">
              <a:ln>
                <a:noFill/>
              </a:ln>
              <a:solidFill>
                <a:schemeClr val="tx2"/>
              </a:solidFill>
              <a:effectLst/>
              <a:uLnTx/>
              <a:uFillTx/>
              <a:latin typeface="+mj-lt"/>
              <a:ea typeface="+mj-ea"/>
              <a:cs typeface="+mj-cs"/>
            </a:endParaRPr>
          </a:p>
        </p:txBody>
      </p:sp>
      <p:pic>
        <p:nvPicPr>
          <p:cNvPr id="1026" name="Picture 2" descr="E:\Panduan SL untuk Jurusan\FOTO- SL\HABITAT-SL-2007\sl-2.JPG"/>
          <p:cNvPicPr>
            <a:picLocks noChangeAspect="1" noChangeArrowheads="1"/>
          </p:cNvPicPr>
          <p:nvPr/>
        </p:nvPicPr>
        <p:blipFill>
          <a:blip r:embed="rId4" cstate="print"/>
          <a:srcRect/>
          <a:stretch>
            <a:fillRect/>
          </a:stretch>
        </p:blipFill>
        <p:spPr bwMode="auto">
          <a:xfrm>
            <a:off x="228600" y="3657600"/>
            <a:ext cx="4191000" cy="2971800"/>
          </a:xfrm>
          <a:prstGeom prst="rect">
            <a:avLst/>
          </a:prstGeom>
          <a:noFill/>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sp>
        <p:nvSpPr>
          <p:cNvPr id="8" name="Title 1"/>
          <p:cNvSpPr txBox="1">
            <a:spLocks/>
          </p:cNvSpPr>
          <p:nvPr/>
        </p:nvSpPr>
        <p:spPr>
          <a:xfrm>
            <a:off x="4648200" y="4267200"/>
            <a:ext cx="3962400" cy="1676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Desain</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Kemasan</a:t>
            </a:r>
            <a:r>
              <a:rPr kumimoji="0" lang="en-US" sz="3000" b="0" i="0" u="none" strike="noStrike" kern="1200" cap="small" spc="0" normalizeH="0" noProof="0" dirty="0" smtClean="0">
                <a:ln>
                  <a:noFill/>
                </a:ln>
                <a:solidFill>
                  <a:schemeClr val="tx2"/>
                </a:solidFill>
                <a:effectLst/>
                <a:uLnTx/>
                <a:uFillTx/>
                <a:latin typeface="+mj-lt"/>
                <a:ea typeface="+mj-ea"/>
                <a:cs typeface="+mj-cs"/>
              </a:rPr>
              <a:t> UMKM </a:t>
            </a:r>
            <a:r>
              <a:rPr kumimoji="0" lang="en-US" sz="3000" b="0" i="0" u="none" strike="noStrike" kern="1200" cap="small" spc="0" normalizeH="0" noProof="0" dirty="0" err="1" smtClean="0">
                <a:ln>
                  <a:noFill/>
                </a:ln>
                <a:solidFill>
                  <a:schemeClr val="tx2"/>
                </a:solidFill>
                <a:effectLst/>
                <a:uLnTx/>
                <a:uFillTx/>
                <a:latin typeface="+mj-lt"/>
                <a:ea typeface="+mj-ea"/>
                <a:cs typeface="+mj-cs"/>
              </a:rPr>
              <a:t>di</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Kec</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Rungkut</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p:txBody>
      </p:sp>
      <p:pic>
        <p:nvPicPr>
          <p:cNvPr id="7" name="Picture 6" descr="100_4274.JPG"/>
          <p:cNvPicPr>
            <a:picLocks noChangeAspect="1"/>
          </p:cNvPicPr>
          <p:nvPr/>
        </p:nvPicPr>
        <p:blipFill>
          <a:blip r:embed="rId2" cstate="print"/>
          <a:stretch>
            <a:fillRect/>
          </a:stretch>
        </p:blipFill>
        <p:spPr>
          <a:xfrm>
            <a:off x="533400" y="990600"/>
            <a:ext cx="3810000" cy="2667000"/>
          </a:xfrm>
          <a:prstGeom prst="rect">
            <a:avLst/>
          </a:prstGeom>
        </p:spPr>
      </p:pic>
      <p:pic>
        <p:nvPicPr>
          <p:cNvPr id="9" name="Picture 8" descr="100_4264.JPG"/>
          <p:cNvPicPr>
            <a:picLocks noChangeAspect="1"/>
          </p:cNvPicPr>
          <p:nvPr/>
        </p:nvPicPr>
        <p:blipFill>
          <a:blip r:embed="rId3" cstate="print"/>
          <a:stretch>
            <a:fillRect/>
          </a:stretch>
        </p:blipFill>
        <p:spPr>
          <a:xfrm>
            <a:off x="4343400" y="990600"/>
            <a:ext cx="4114800" cy="2667000"/>
          </a:xfrm>
          <a:prstGeom prst="rect">
            <a:avLst/>
          </a:prstGeom>
        </p:spPr>
      </p:pic>
      <p:pic>
        <p:nvPicPr>
          <p:cNvPr id="10" name="Picture 9" descr="100_4261.JPG"/>
          <p:cNvPicPr>
            <a:picLocks noChangeAspect="1"/>
          </p:cNvPicPr>
          <p:nvPr/>
        </p:nvPicPr>
        <p:blipFill>
          <a:blip r:embed="rId4" cstate="print"/>
          <a:stretch>
            <a:fillRect/>
          </a:stretch>
        </p:blipFill>
        <p:spPr>
          <a:xfrm>
            <a:off x="533400" y="3657600"/>
            <a:ext cx="3810000" cy="2868930"/>
          </a:xfrm>
          <a:prstGeom prst="rect">
            <a:avLst/>
          </a:prstGeo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3562"/>
          </a:xfrm>
        </p:spPr>
        <p:txBody>
          <a:bodyPr/>
          <a:lstStyle/>
          <a:p>
            <a:r>
              <a:rPr lang="en-US" dirty="0" err="1" smtClean="0"/>
              <a:t>Dokumentasi</a:t>
            </a:r>
            <a:r>
              <a:rPr lang="en-US" dirty="0" smtClean="0"/>
              <a:t> </a:t>
            </a:r>
            <a:r>
              <a:rPr lang="en-US" dirty="0" err="1" smtClean="0"/>
              <a:t>Kegiatan</a:t>
            </a:r>
            <a:r>
              <a:rPr lang="en-US" dirty="0" smtClean="0"/>
              <a:t> SL</a:t>
            </a:r>
            <a:endParaRPr lang="id-ID" dirty="0"/>
          </a:p>
        </p:txBody>
      </p:sp>
      <p:sp>
        <p:nvSpPr>
          <p:cNvPr id="8" name="Title 1"/>
          <p:cNvSpPr txBox="1">
            <a:spLocks/>
          </p:cNvSpPr>
          <p:nvPr/>
        </p:nvSpPr>
        <p:spPr>
          <a:xfrm>
            <a:off x="4800600" y="4267200"/>
            <a:ext cx="3810000" cy="1676400"/>
          </a:xfrm>
          <a:prstGeom prst="rect">
            <a:avLst/>
          </a:prstGeom>
        </p:spPr>
        <p:txBody>
          <a:bodyPr vert="horz" anchor="b">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Kegiatan</a:t>
            </a:r>
            <a:r>
              <a:rPr kumimoji="0" lang="en-US" sz="3000" b="0" i="0" u="none" strike="noStrike" kern="1200" cap="small" spc="0" normalizeH="0" baseline="0" noProof="0" dirty="0" smtClean="0">
                <a:ln>
                  <a:noFill/>
                </a:ln>
                <a:solidFill>
                  <a:schemeClr val="tx2"/>
                </a:solidFill>
                <a:effectLst/>
                <a:uLnTx/>
                <a:uFillTx/>
                <a:latin typeface="+mj-lt"/>
                <a:ea typeface="+mj-ea"/>
                <a:cs typeface="+mj-cs"/>
              </a:rPr>
              <a:t> </a:t>
            </a:r>
            <a:r>
              <a:rPr kumimoji="0" lang="en-US" sz="3000" b="0" i="0" u="none" strike="noStrike" kern="1200" cap="small" spc="0" normalizeH="0" baseline="0" noProof="0" dirty="0" err="1" smtClean="0">
                <a:ln>
                  <a:noFill/>
                </a:ln>
                <a:solidFill>
                  <a:schemeClr val="tx2"/>
                </a:solidFill>
                <a:effectLst/>
                <a:uLnTx/>
                <a:uFillTx/>
                <a:latin typeface="+mj-lt"/>
                <a:ea typeface="+mj-ea"/>
                <a:cs typeface="+mj-cs"/>
              </a:rPr>
              <a:t>Macaki</a:t>
            </a:r>
            <a:r>
              <a:rPr kumimoji="0" lang="en-US" sz="3000" b="0" i="0" u="none" strike="noStrike" kern="1200" cap="small" spc="0" normalizeH="0" noProof="0" dirty="0" smtClean="0">
                <a:ln>
                  <a:noFill/>
                </a:ln>
                <a:solidFill>
                  <a:schemeClr val="tx2"/>
                </a:solidFill>
                <a:effectLst/>
                <a:uLnTx/>
                <a:uFillTx/>
                <a:latin typeface="+mj-lt"/>
                <a:ea typeface="+mj-ea"/>
                <a:cs typeface="+mj-cs"/>
              </a:rPr>
              <a:t> </a:t>
            </a:r>
            <a:r>
              <a:rPr kumimoji="0" lang="en-US" sz="3000" b="0" i="0" u="none" strike="noStrike" kern="1200" cap="small" spc="0" normalizeH="0" noProof="0" dirty="0" err="1" smtClean="0">
                <a:ln>
                  <a:noFill/>
                </a:ln>
                <a:solidFill>
                  <a:schemeClr val="tx2"/>
                </a:solidFill>
                <a:effectLst/>
                <a:uLnTx/>
                <a:uFillTx/>
                <a:latin typeface="+mj-lt"/>
                <a:ea typeface="+mj-ea"/>
                <a:cs typeface="+mj-cs"/>
              </a:rPr>
              <a:t>Kam</a:t>
            </a:r>
            <a:r>
              <a:rPr lang="en-US" sz="3000" cap="small" dirty="0" err="1" smtClean="0">
                <a:solidFill>
                  <a:schemeClr val="tx2"/>
                </a:solidFill>
                <a:latin typeface="+mj-lt"/>
                <a:ea typeface="+mj-ea"/>
                <a:cs typeface="+mj-cs"/>
              </a:rPr>
              <a:t>pung</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di</a:t>
            </a:r>
            <a:r>
              <a:rPr lang="en-US" sz="3000" cap="small" dirty="0" smtClean="0">
                <a:solidFill>
                  <a:schemeClr val="tx2"/>
                </a:solidFill>
                <a:latin typeface="+mj-lt"/>
                <a:ea typeface="+mj-ea"/>
                <a:cs typeface="+mj-cs"/>
              </a:rPr>
              <a:t> </a:t>
            </a:r>
            <a:r>
              <a:rPr lang="en-US" sz="3000" cap="small" dirty="0" err="1" smtClean="0">
                <a:solidFill>
                  <a:schemeClr val="tx2"/>
                </a:solidFill>
                <a:latin typeface="+mj-lt"/>
                <a:ea typeface="+mj-ea"/>
                <a:cs typeface="+mj-cs"/>
              </a:rPr>
              <a:t>Siwalankerto</a:t>
            </a:r>
            <a:endParaRPr kumimoji="0" lang="en-US" sz="3000" b="0" i="0" u="none" strike="noStrike" kern="1200" cap="small" spc="0" normalizeH="0" noProof="0" dirty="0" smtClean="0">
              <a:ln>
                <a:noFill/>
              </a:ln>
              <a:solidFill>
                <a:schemeClr val="tx2"/>
              </a:solidFill>
              <a:effectLst/>
              <a:uLnTx/>
              <a:uFillTx/>
              <a:latin typeface="+mj-lt"/>
              <a:ea typeface="+mj-ea"/>
              <a:cs typeface="+mj-cs"/>
            </a:endParaRPr>
          </a:p>
        </p:txBody>
      </p:sp>
      <p:pic>
        <p:nvPicPr>
          <p:cNvPr id="12" name="Picture 11" descr="DSCN5100.JPG"/>
          <p:cNvPicPr>
            <a:picLocks noChangeAspect="1"/>
          </p:cNvPicPr>
          <p:nvPr/>
        </p:nvPicPr>
        <p:blipFill>
          <a:blip r:embed="rId2" cstate="print"/>
          <a:stretch>
            <a:fillRect/>
          </a:stretch>
        </p:blipFill>
        <p:spPr>
          <a:xfrm>
            <a:off x="152400" y="3810000"/>
            <a:ext cx="4495800" cy="2819400"/>
          </a:xfrm>
          <a:prstGeom prst="rect">
            <a:avLst/>
          </a:prstGeom>
        </p:spPr>
      </p:pic>
      <p:pic>
        <p:nvPicPr>
          <p:cNvPr id="13" name="Picture 12" descr="DSCN5109.JPG"/>
          <p:cNvPicPr>
            <a:picLocks noChangeAspect="1"/>
          </p:cNvPicPr>
          <p:nvPr/>
        </p:nvPicPr>
        <p:blipFill>
          <a:blip r:embed="rId3" cstate="print"/>
          <a:stretch>
            <a:fillRect/>
          </a:stretch>
        </p:blipFill>
        <p:spPr>
          <a:xfrm>
            <a:off x="4622800" y="990600"/>
            <a:ext cx="3987800" cy="28194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229600" cy="868362"/>
          </a:xfrm>
        </p:spPr>
        <p:txBody>
          <a:bodyPr>
            <a:normAutofit fontScale="90000"/>
          </a:bodyPr>
          <a:lstStyle/>
          <a:p>
            <a:pPr eaLnBrk="1" hangingPunct="1"/>
            <a:r>
              <a:rPr lang="en-US" sz="4000" dirty="0" smtClean="0">
                <a:solidFill>
                  <a:schemeClr val="accent2"/>
                </a:solidFill>
              </a:rPr>
              <a:t/>
            </a:r>
            <a:br>
              <a:rPr lang="en-US" sz="4000" dirty="0" smtClean="0">
                <a:solidFill>
                  <a:schemeClr val="accent2"/>
                </a:solidFill>
              </a:rPr>
            </a:br>
            <a:r>
              <a:rPr lang="en-US" sz="4000" b="1" dirty="0" smtClean="0">
                <a:solidFill>
                  <a:schemeClr val="accent2"/>
                </a:solidFill>
              </a:rPr>
              <a:t>Service and Learning Typology</a:t>
            </a:r>
            <a:r>
              <a:rPr lang="en-US" sz="4000" dirty="0" smtClean="0">
                <a:solidFill>
                  <a:schemeClr val="accent2"/>
                </a:solidFill>
              </a:rPr>
              <a:t/>
            </a:r>
            <a:br>
              <a:rPr lang="en-US" sz="4000" dirty="0" smtClean="0">
                <a:solidFill>
                  <a:schemeClr val="accent2"/>
                </a:solidFill>
              </a:rPr>
            </a:br>
            <a:r>
              <a:rPr lang="en-US" sz="2400" dirty="0" err="1" smtClean="0"/>
              <a:t>Sygmon</a:t>
            </a:r>
            <a:r>
              <a:rPr lang="en-US" sz="2400" dirty="0" smtClean="0"/>
              <a:t>, 1994 </a:t>
            </a:r>
          </a:p>
        </p:txBody>
      </p:sp>
      <p:sp>
        <p:nvSpPr>
          <p:cNvPr id="6147" name="Content Placeholder 2"/>
          <p:cNvSpPr>
            <a:spLocks noGrp="1"/>
          </p:cNvSpPr>
          <p:nvPr>
            <p:ph sz="quarter" idx="1"/>
          </p:nvPr>
        </p:nvSpPr>
        <p:spPr>
          <a:xfrm>
            <a:off x="457200" y="1981200"/>
            <a:ext cx="8305800" cy="3886200"/>
          </a:xfrm>
        </p:spPr>
        <p:txBody>
          <a:bodyPr/>
          <a:lstStyle/>
          <a:p>
            <a:pPr eaLnBrk="1" hangingPunct="1">
              <a:buFont typeface="Arial" charset="0"/>
              <a:buNone/>
            </a:pPr>
            <a:r>
              <a:rPr lang="en-US" dirty="0" smtClean="0"/>
              <a:t>Service-</a:t>
            </a:r>
            <a:r>
              <a:rPr lang="en-US" b="1" dirty="0" smtClean="0"/>
              <a:t>LEARNING</a:t>
            </a:r>
            <a:r>
              <a:rPr lang="en-US" dirty="0" smtClean="0"/>
              <a:t>	</a:t>
            </a:r>
            <a:r>
              <a:rPr lang="en-US" sz="2000" dirty="0" smtClean="0"/>
              <a:t>Learning goals primary 					Service outcomes secondary</a:t>
            </a:r>
          </a:p>
          <a:p>
            <a:pPr eaLnBrk="1" hangingPunct="1">
              <a:buFont typeface="Arial" charset="0"/>
              <a:buNone/>
            </a:pPr>
            <a:r>
              <a:rPr lang="en-US" b="1" dirty="0" smtClean="0"/>
              <a:t>SERVICE</a:t>
            </a:r>
            <a:r>
              <a:rPr lang="en-US" dirty="0" smtClean="0"/>
              <a:t>-learning	</a:t>
            </a:r>
            <a:r>
              <a:rPr lang="en-US" sz="2000" dirty="0" smtClean="0"/>
              <a:t>Service outcomes primary</a:t>
            </a:r>
          </a:p>
          <a:p>
            <a:pPr eaLnBrk="1" hangingPunct="1">
              <a:buFont typeface="Arial" charset="0"/>
              <a:buNone/>
            </a:pPr>
            <a:r>
              <a:rPr lang="en-US" sz="2000" dirty="0" smtClean="0"/>
              <a:t>					Learning goals secondary</a:t>
            </a:r>
          </a:p>
          <a:p>
            <a:pPr eaLnBrk="1" hangingPunct="1">
              <a:buFont typeface="Arial" charset="0"/>
              <a:buNone/>
            </a:pPr>
            <a:r>
              <a:rPr lang="en-US" dirty="0" smtClean="0"/>
              <a:t>Service Learning		</a:t>
            </a:r>
            <a:r>
              <a:rPr lang="en-US" sz="2000" dirty="0" smtClean="0"/>
              <a:t>Service and learning goals 					completely separate</a:t>
            </a:r>
          </a:p>
          <a:p>
            <a:pPr eaLnBrk="1" hangingPunct="1">
              <a:buFont typeface="Arial" charset="0"/>
              <a:buNone/>
            </a:pPr>
            <a:r>
              <a:rPr lang="en-US" b="1" dirty="0" smtClean="0"/>
              <a:t>SERVICE-LEARNING</a:t>
            </a:r>
            <a:r>
              <a:rPr lang="en-US" dirty="0" smtClean="0"/>
              <a:t>	</a:t>
            </a:r>
            <a:r>
              <a:rPr lang="en-US" sz="2000" dirty="0" smtClean="0"/>
              <a:t>Service and learning goals of equal               			             weight. Each enhances other for all 	                                        participants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858962"/>
          </a:xfrm>
        </p:spPr>
        <p:txBody>
          <a:bodyPr/>
          <a:lstStyle/>
          <a:p>
            <a:pPr algn="l" eaLnBrk="1" hangingPunct="1"/>
            <a:r>
              <a:rPr lang="en-US" b="1" dirty="0" smtClean="0">
                <a:solidFill>
                  <a:schemeClr val="accent2"/>
                </a:solidFill>
              </a:rPr>
              <a:t>Experiential Learning Continuum</a:t>
            </a:r>
            <a:br>
              <a:rPr lang="en-US" b="1" dirty="0" smtClean="0">
                <a:solidFill>
                  <a:schemeClr val="accent2"/>
                </a:solidFill>
              </a:rPr>
            </a:br>
            <a:endParaRPr lang="en-US" sz="2800" dirty="0" smtClean="0"/>
          </a:p>
        </p:txBody>
      </p:sp>
      <p:sp>
        <p:nvSpPr>
          <p:cNvPr id="7171" name="Rectangle 5"/>
          <p:cNvSpPr>
            <a:spLocks noChangeArrowheads="1"/>
          </p:cNvSpPr>
          <p:nvPr/>
        </p:nvSpPr>
        <p:spPr bwMode="auto">
          <a:xfrm>
            <a:off x="3276600" y="3810000"/>
            <a:ext cx="25908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SERVICE-LEARNING</a:t>
            </a:r>
          </a:p>
        </p:txBody>
      </p:sp>
      <p:sp>
        <p:nvSpPr>
          <p:cNvPr id="7172" name="Rectangle 6"/>
          <p:cNvSpPr>
            <a:spLocks noChangeArrowheads="1"/>
          </p:cNvSpPr>
          <p:nvPr/>
        </p:nvSpPr>
        <p:spPr bwMode="auto">
          <a:xfrm>
            <a:off x="4648200" y="44196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FIELD EDUCATION</a:t>
            </a:r>
          </a:p>
        </p:txBody>
      </p:sp>
      <p:sp>
        <p:nvSpPr>
          <p:cNvPr id="7173" name="Rectangle 7"/>
          <p:cNvSpPr>
            <a:spLocks noChangeArrowheads="1"/>
          </p:cNvSpPr>
          <p:nvPr/>
        </p:nvSpPr>
        <p:spPr bwMode="auto">
          <a:xfrm>
            <a:off x="2286000" y="4419600"/>
            <a:ext cx="23622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COMM. SERVICE</a:t>
            </a:r>
          </a:p>
        </p:txBody>
      </p:sp>
      <p:sp>
        <p:nvSpPr>
          <p:cNvPr id="7174" name="Rectangle 8"/>
          <p:cNvSpPr>
            <a:spLocks noChangeArrowheads="1"/>
          </p:cNvSpPr>
          <p:nvPr/>
        </p:nvSpPr>
        <p:spPr bwMode="auto">
          <a:xfrm>
            <a:off x="5943600" y="50292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INTERNSHIP</a:t>
            </a:r>
          </a:p>
        </p:txBody>
      </p:sp>
      <p:sp>
        <p:nvSpPr>
          <p:cNvPr id="7175" name="Rectangle 9"/>
          <p:cNvSpPr>
            <a:spLocks noChangeArrowheads="1"/>
          </p:cNvSpPr>
          <p:nvPr/>
        </p:nvSpPr>
        <p:spPr bwMode="auto">
          <a:xfrm>
            <a:off x="914400" y="5029200"/>
            <a:ext cx="2286000" cy="609600"/>
          </a:xfrm>
          <a:prstGeom prst="rect">
            <a:avLst/>
          </a:prstGeom>
          <a:solidFill>
            <a:schemeClr val="accent1"/>
          </a:solidFill>
          <a:ln w="9525">
            <a:solidFill>
              <a:schemeClr val="tx1"/>
            </a:solidFill>
            <a:miter lim="800000"/>
            <a:headEnd/>
            <a:tailEnd/>
          </a:ln>
        </p:spPr>
        <p:txBody>
          <a:bodyPr wrap="none" anchor="ctr"/>
          <a:lstStyle/>
          <a:p>
            <a:pPr algn="ctr"/>
            <a:r>
              <a:rPr lang="en-US">
                <a:latin typeface="Calibri" pitchFamily="34" charset="0"/>
              </a:rPr>
              <a:t>VOLUNTEERISM</a:t>
            </a:r>
          </a:p>
        </p:txBody>
      </p:sp>
      <p:sp>
        <p:nvSpPr>
          <p:cNvPr id="7176" name="Line 15"/>
          <p:cNvSpPr>
            <a:spLocks noChangeShapeType="1"/>
          </p:cNvSpPr>
          <p:nvPr/>
        </p:nvSpPr>
        <p:spPr bwMode="auto">
          <a:xfrm>
            <a:off x="1905000" y="2971800"/>
            <a:ext cx="533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77" name="Line 16"/>
          <p:cNvSpPr>
            <a:spLocks noChangeShapeType="1"/>
          </p:cNvSpPr>
          <p:nvPr/>
        </p:nvSpPr>
        <p:spPr bwMode="auto">
          <a:xfrm>
            <a:off x="1905000" y="3429000"/>
            <a:ext cx="5334000" cy="0"/>
          </a:xfrm>
          <a:prstGeom prst="line">
            <a:avLst/>
          </a:prstGeom>
          <a:noFill/>
          <a:ln w="9525">
            <a:solidFill>
              <a:schemeClr val="tx1"/>
            </a:solidFill>
            <a:round/>
            <a:headEnd type="triangle" w="med" len="med"/>
            <a:tailEnd type="triangle" w="med" len="med"/>
          </a:ln>
        </p:spPr>
        <p:txBody>
          <a:bodyPr/>
          <a:lstStyle/>
          <a:p>
            <a:endParaRPr lang="en-US"/>
          </a:p>
        </p:txBody>
      </p:sp>
      <p:sp>
        <p:nvSpPr>
          <p:cNvPr id="7178" name="Text Box 17"/>
          <p:cNvSpPr txBox="1">
            <a:spLocks noChangeArrowheads="1"/>
          </p:cNvSpPr>
          <p:nvPr/>
        </p:nvSpPr>
        <p:spPr bwMode="auto">
          <a:xfrm>
            <a:off x="3282950" y="2667000"/>
            <a:ext cx="2584450" cy="366713"/>
          </a:xfrm>
          <a:prstGeom prst="rect">
            <a:avLst/>
          </a:prstGeom>
          <a:noFill/>
          <a:ln w="9525">
            <a:noFill/>
            <a:miter lim="800000"/>
            <a:headEnd/>
            <a:tailEnd/>
          </a:ln>
        </p:spPr>
        <p:txBody>
          <a:bodyPr wrap="none">
            <a:spAutoFit/>
          </a:bodyPr>
          <a:lstStyle/>
          <a:p>
            <a:r>
              <a:rPr lang="en-US">
                <a:latin typeface="Calibri" pitchFamily="34" charset="0"/>
              </a:rPr>
              <a:t>Who is BENEFITTING?</a:t>
            </a:r>
          </a:p>
        </p:txBody>
      </p:sp>
      <p:sp>
        <p:nvSpPr>
          <p:cNvPr id="7179" name="Text Box 18"/>
          <p:cNvSpPr txBox="1">
            <a:spLocks noChangeArrowheads="1"/>
          </p:cNvSpPr>
          <p:nvPr/>
        </p:nvSpPr>
        <p:spPr bwMode="auto">
          <a:xfrm>
            <a:off x="3219450" y="3124200"/>
            <a:ext cx="2876550" cy="366713"/>
          </a:xfrm>
          <a:prstGeom prst="rect">
            <a:avLst/>
          </a:prstGeom>
          <a:noFill/>
          <a:ln w="9525">
            <a:noFill/>
            <a:miter lim="800000"/>
            <a:headEnd/>
            <a:tailEnd/>
          </a:ln>
        </p:spPr>
        <p:txBody>
          <a:bodyPr wrap="none">
            <a:spAutoFit/>
          </a:bodyPr>
          <a:lstStyle/>
          <a:p>
            <a:r>
              <a:rPr lang="en-US">
                <a:latin typeface="Calibri" pitchFamily="34" charset="0"/>
              </a:rPr>
              <a:t>What is the main FOCUS?</a:t>
            </a:r>
          </a:p>
        </p:txBody>
      </p:sp>
      <p:sp>
        <p:nvSpPr>
          <p:cNvPr id="7180" name="Text Box 19"/>
          <p:cNvSpPr txBox="1">
            <a:spLocks noChangeArrowheads="1"/>
          </p:cNvSpPr>
          <p:nvPr/>
        </p:nvSpPr>
        <p:spPr bwMode="auto">
          <a:xfrm>
            <a:off x="7375525" y="2757488"/>
            <a:ext cx="1035050" cy="366712"/>
          </a:xfrm>
          <a:prstGeom prst="rect">
            <a:avLst/>
          </a:prstGeom>
          <a:noFill/>
          <a:ln w="9525">
            <a:noFill/>
            <a:miter lim="800000"/>
            <a:headEnd/>
            <a:tailEnd/>
          </a:ln>
        </p:spPr>
        <p:txBody>
          <a:bodyPr wrap="none">
            <a:spAutoFit/>
          </a:bodyPr>
          <a:lstStyle/>
          <a:p>
            <a:r>
              <a:rPr lang="en-US">
                <a:latin typeface="Calibri" pitchFamily="34" charset="0"/>
              </a:rPr>
              <a:t>Provider</a:t>
            </a:r>
          </a:p>
        </p:txBody>
      </p:sp>
      <p:sp>
        <p:nvSpPr>
          <p:cNvPr id="7181" name="Text Box 20"/>
          <p:cNvSpPr txBox="1">
            <a:spLocks noChangeArrowheads="1"/>
          </p:cNvSpPr>
          <p:nvPr/>
        </p:nvSpPr>
        <p:spPr bwMode="auto">
          <a:xfrm>
            <a:off x="7451725" y="3214688"/>
            <a:ext cx="1073150" cy="366712"/>
          </a:xfrm>
          <a:prstGeom prst="rect">
            <a:avLst/>
          </a:prstGeom>
          <a:noFill/>
          <a:ln w="9525">
            <a:noFill/>
            <a:miter lim="800000"/>
            <a:headEnd/>
            <a:tailEnd/>
          </a:ln>
        </p:spPr>
        <p:txBody>
          <a:bodyPr wrap="none">
            <a:spAutoFit/>
          </a:bodyPr>
          <a:lstStyle/>
          <a:p>
            <a:r>
              <a:rPr lang="en-US">
                <a:latin typeface="Calibri" pitchFamily="34" charset="0"/>
              </a:rPr>
              <a:t>Learning</a:t>
            </a:r>
          </a:p>
        </p:txBody>
      </p:sp>
      <p:sp>
        <p:nvSpPr>
          <p:cNvPr id="7182" name="Text Box 21"/>
          <p:cNvSpPr txBox="1">
            <a:spLocks noChangeArrowheads="1"/>
          </p:cNvSpPr>
          <p:nvPr/>
        </p:nvSpPr>
        <p:spPr bwMode="auto">
          <a:xfrm>
            <a:off x="692150" y="2743200"/>
            <a:ext cx="1136650" cy="366713"/>
          </a:xfrm>
          <a:prstGeom prst="rect">
            <a:avLst/>
          </a:prstGeom>
          <a:noFill/>
          <a:ln w="9525">
            <a:noFill/>
            <a:miter lim="800000"/>
            <a:headEnd/>
            <a:tailEnd/>
          </a:ln>
        </p:spPr>
        <p:txBody>
          <a:bodyPr wrap="none">
            <a:spAutoFit/>
          </a:bodyPr>
          <a:lstStyle/>
          <a:p>
            <a:r>
              <a:rPr lang="en-US">
                <a:latin typeface="Calibri" pitchFamily="34" charset="0"/>
              </a:rPr>
              <a:t>Recipient</a:t>
            </a:r>
          </a:p>
        </p:txBody>
      </p:sp>
      <p:sp>
        <p:nvSpPr>
          <p:cNvPr id="7183" name="Text Box 22"/>
          <p:cNvSpPr txBox="1">
            <a:spLocks noChangeArrowheads="1"/>
          </p:cNvSpPr>
          <p:nvPr/>
        </p:nvSpPr>
        <p:spPr bwMode="auto">
          <a:xfrm>
            <a:off x="806450" y="3214688"/>
            <a:ext cx="946150" cy="366712"/>
          </a:xfrm>
          <a:prstGeom prst="rect">
            <a:avLst/>
          </a:prstGeom>
          <a:noFill/>
          <a:ln w="9525">
            <a:noFill/>
            <a:miter lim="800000"/>
            <a:headEnd/>
            <a:tailEnd/>
          </a:ln>
        </p:spPr>
        <p:txBody>
          <a:bodyPr wrap="none">
            <a:spAutoFit/>
          </a:bodyPr>
          <a:lstStyle/>
          <a:p>
            <a:r>
              <a:rPr lang="en-US">
                <a:latin typeface="Calibri" pitchFamily="34" charset="0"/>
              </a:rPr>
              <a:t>Service</a:t>
            </a:r>
          </a:p>
        </p:txBody>
      </p:sp>
      <p:sp>
        <p:nvSpPr>
          <p:cNvPr id="7184" name="Text Box 23"/>
          <p:cNvSpPr txBox="1">
            <a:spLocks noChangeArrowheads="1"/>
          </p:cNvSpPr>
          <p:nvPr/>
        </p:nvSpPr>
        <p:spPr bwMode="auto">
          <a:xfrm>
            <a:off x="7543800" y="6323013"/>
            <a:ext cx="914400" cy="400050"/>
          </a:xfrm>
          <a:prstGeom prst="rect">
            <a:avLst/>
          </a:prstGeom>
          <a:noFill/>
          <a:ln w="9525">
            <a:noFill/>
            <a:miter lim="800000"/>
            <a:headEnd/>
            <a:tailEnd/>
          </a:ln>
        </p:spPr>
        <p:txBody>
          <a:bodyPr>
            <a:spAutoFit/>
          </a:bodyPr>
          <a:lstStyle/>
          <a:p>
            <a:r>
              <a:rPr lang="en-US" sz="1000">
                <a:latin typeface="Calibri" pitchFamily="34" charset="0"/>
              </a:rPr>
              <a:t>Adapted from</a:t>
            </a:r>
            <a:br>
              <a:rPr lang="en-US" sz="1000">
                <a:latin typeface="Calibri" pitchFamily="34" charset="0"/>
              </a:rPr>
            </a:br>
            <a:r>
              <a:rPr lang="en-US" sz="1000">
                <a:latin typeface="Calibri" pitchFamily="34" charset="0"/>
              </a:rPr>
              <a:t>Furco, 1996</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b="1" dirty="0" smtClean="0">
                <a:solidFill>
                  <a:schemeClr val="accent2"/>
                </a:solidFill>
              </a:rPr>
              <a:t>Volunteerism</a:t>
            </a:r>
          </a:p>
        </p:txBody>
      </p:sp>
      <p:sp>
        <p:nvSpPr>
          <p:cNvPr id="8195" name="Content Placeholder 2"/>
          <p:cNvSpPr>
            <a:spLocks noGrp="1"/>
          </p:cNvSpPr>
          <p:nvPr>
            <p:ph sz="quarter" idx="1"/>
          </p:nvPr>
        </p:nvSpPr>
        <p:spPr/>
        <p:txBody>
          <a:bodyPr/>
          <a:lstStyle/>
          <a:p>
            <a:pPr eaLnBrk="1" hangingPunct="1">
              <a:buNone/>
            </a:pPr>
            <a:r>
              <a:rPr lang="en-US" dirty="0" smtClean="0"/>
              <a:t>	Volunteerism refers to people who of their own free will and without pay, perform some service or good work (such as with charitable institutions or community agencies).   Many of you may have volunteered while growing up through scouting, 4-H, church youth groups or other organizations.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b="1" dirty="0" smtClean="0">
                <a:solidFill>
                  <a:schemeClr val="accent2"/>
                </a:solidFill>
              </a:rPr>
              <a:t>Community Service</a:t>
            </a:r>
          </a:p>
        </p:txBody>
      </p:sp>
      <p:sp>
        <p:nvSpPr>
          <p:cNvPr id="9219" name="Content Placeholder 2"/>
          <p:cNvSpPr>
            <a:spLocks noGrp="1"/>
          </p:cNvSpPr>
          <p:nvPr>
            <p:ph sz="quarter" idx="1"/>
          </p:nvPr>
        </p:nvSpPr>
        <p:spPr>
          <a:xfrm>
            <a:off x="457200" y="1447800"/>
            <a:ext cx="8229600" cy="4953000"/>
          </a:xfrm>
        </p:spPr>
        <p:txBody>
          <a:bodyPr>
            <a:normAutofit lnSpcReduction="10000"/>
          </a:bodyPr>
          <a:lstStyle/>
          <a:p>
            <a:r>
              <a:rPr lang="en-US" sz="3000" dirty="0" smtClean="0"/>
              <a:t>Community service is a form of volunteerism.  </a:t>
            </a:r>
          </a:p>
          <a:p>
            <a:r>
              <a:rPr lang="en-US" sz="3000" dirty="0" smtClean="0"/>
              <a:t>The important point here is that the community service is done within in a defined community.  </a:t>
            </a:r>
          </a:p>
          <a:p>
            <a:r>
              <a:rPr lang="en-US" sz="3000" dirty="0" smtClean="0"/>
              <a:t>Some examples could include:  your classroom, your school, the town where your students live their city, etc.  There does not have to be an intentional attach to learning; the emphasis is placed strictly on the service that is performed.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b="1" smtClean="0">
                <a:solidFill>
                  <a:schemeClr val="accent2"/>
                </a:solidFill>
              </a:rPr>
              <a:t>Internships</a:t>
            </a:r>
          </a:p>
        </p:txBody>
      </p:sp>
      <p:sp>
        <p:nvSpPr>
          <p:cNvPr id="10243" name="Content Placeholder 2"/>
          <p:cNvSpPr>
            <a:spLocks noGrp="1"/>
          </p:cNvSpPr>
          <p:nvPr>
            <p:ph sz="quarter" idx="1"/>
          </p:nvPr>
        </p:nvSpPr>
        <p:spPr/>
        <p:txBody>
          <a:bodyPr/>
          <a:lstStyle/>
          <a:p>
            <a:pPr eaLnBrk="1" hangingPunct="1"/>
            <a:r>
              <a:rPr lang="en-US" sz="3000" dirty="0" smtClean="0"/>
              <a:t>Student the primary beneficiary</a:t>
            </a:r>
          </a:p>
          <a:p>
            <a:pPr eaLnBrk="1" hangingPunct="1"/>
            <a:r>
              <a:rPr lang="en-US" sz="3000" dirty="0" smtClean="0"/>
              <a:t>Focus on student learning</a:t>
            </a:r>
          </a:p>
          <a:p>
            <a:pPr lvl="1" eaLnBrk="1" hangingPunct="1"/>
            <a:r>
              <a:rPr lang="en-US" sz="2800" dirty="0" smtClean="0"/>
              <a:t>Goal is to acquire skills and knowledge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4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eaLnBrk="1" hangingPunct="1"/>
            <a:r>
              <a:rPr lang="en-US" b="1" smtClean="0">
                <a:solidFill>
                  <a:schemeClr val="accent2"/>
                </a:solidFill>
              </a:rPr>
              <a:t>Field Education</a:t>
            </a:r>
          </a:p>
        </p:txBody>
      </p:sp>
      <p:sp>
        <p:nvSpPr>
          <p:cNvPr id="11267" name="Content Placeholder 2"/>
          <p:cNvSpPr>
            <a:spLocks noGrp="1"/>
          </p:cNvSpPr>
          <p:nvPr>
            <p:ph sz="quarter" idx="1"/>
          </p:nvPr>
        </p:nvSpPr>
        <p:spPr/>
        <p:txBody>
          <a:bodyPr>
            <a:normAutofit/>
          </a:bodyPr>
          <a:lstStyle/>
          <a:p>
            <a:pPr eaLnBrk="1" hangingPunct="1"/>
            <a:r>
              <a:rPr lang="en-US" sz="3000" dirty="0" smtClean="0"/>
              <a:t>Service activities related to but not fully integrated into academics</a:t>
            </a:r>
          </a:p>
          <a:p>
            <a:pPr eaLnBrk="1" hangingPunct="1"/>
            <a:r>
              <a:rPr lang="en-US" sz="3000" dirty="0" smtClean="0"/>
              <a:t>Focus on maximizing student learning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798</TotalTime>
  <Words>1292</Words>
  <Application>Microsoft Office PowerPoint</Application>
  <PresentationFormat>On-screen Show (4:3)</PresentationFormat>
  <Paragraphs>172</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Oriel</vt:lpstr>
      <vt:lpstr>Introduction to  Service-Learning</vt:lpstr>
      <vt:lpstr>Why should be Service-Learning?</vt:lpstr>
      <vt:lpstr>Why should be Service-Learning?</vt:lpstr>
      <vt:lpstr> Service and Learning Typology Sygmon, 1994 </vt:lpstr>
      <vt:lpstr>Experiential Learning Continuum </vt:lpstr>
      <vt:lpstr>Volunteerism</vt:lpstr>
      <vt:lpstr>Community Service</vt:lpstr>
      <vt:lpstr>Internships</vt:lpstr>
      <vt:lpstr>Field Education</vt:lpstr>
      <vt:lpstr>What is Service-Learning?</vt:lpstr>
      <vt:lpstr>Service-Learning</vt:lpstr>
      <vt:lpstr>Graduation Requirement </vt:lpstr>
      <vt:lpstr>Types of Service-Learning (SL)</vt:lpstr>
      <vt:lpstr>Requirement for Service-learning </vt:lpstr>
      <vt:lpstr>Packaging Design Course</vt:lpstr>
      <vt:lpstr>Elements of Service-Learning</vt:lpstr>
      <vt:lpstr>Preparation</vt:lpstr>
      <vt:lpstr>Action</vt:lpstr>
      <vt:lpstr>Reflection</vt:lpstr>
      <vt:lpstr>Slide 20</vt:lpstr>
      <vt:lpstr>Students’ Reflections</vt:lpstr>
      <vt:lpstr>Students’ Reflections</vt:lpstr>
      <vt:lpstr>Panduan Refleksi</vt:lpstr>
      <vt:lpstr>Panduan Refleksi</vt:lpstr>
      <vt:lpstr>Panduan Refleksi</vt:lpstr>
      <vt:lpstr>Panduan Refleksi</vt:lpstr>
      <vt:lpstr>Panduan Refleksi</vt:lpstr>
      <vt:lpstr>Panduan Refleksi</vt:lpstr>
      <vt:lpstr>Celebration/Demonstration</vt:lpstr>
      <vt:lpstr>Other Important Elements</vt:lpstr>
      <vt:lpstr>Participant Voice</vt:lpstr>
      <vt:lpstr>Genuine Need</vt:lpstr>
      <vt:lpstr>Connection to Learning</vt:lpstr>
      <vt:lpstr>Partnerships</vt:lpstr>
      <vt:lpstr>Penghargaan  utk Mahasiswa</vt:lpstr>
      <vt:lpstr>Dokumentasi Kegiatan SL</vt:lpstr>
      <vt:lpstr>Dokumentasi Kegiatan SL</vt:lpstr>
      <vt:lpstr>Dokumentasi Kegiatan SL</vt:lpstr>
    </vt:vector>
  </TitlesOfParts>
  <Company>University of Vermont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 I. Ashman</dc:creator>
  <cp:lastModifiedBy>ka-ppm</cp:lastModifiedBy>
  <cp:revision>132</cp:revision>
  <dcterms:created xsi:type="dcterms:W3CDTF">2007-11-28T21:40:46Z</dcterms:created>
  <dcterms:modified xsi:type="dcterms:W3CDTF">2014-02-12T05:57:41Z</dcterms:modified>
</cp:coreProperties>
</file>